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71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2" r:id="rId12"/>
    <p:sldId id="275" r:id="rId13"/>
    <p:sldId id="268" r:id="rId14"/>
    <p:sldId id="269" r:id="rId15"/>
    <p:sldId id="273" r:id="rId16"/>
    <p:sldId id="276" r:id="rId17"/>
    <p:sldId id="277" r:id="rId18"/>
    <p:sldId id="281" r:id="rId19"/>
    <p:sldId id="274" r:id="rId20"/>
    <p:sldId id="282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324"/>
    <a:srgbClr val="9A0605"/>
    <a:srgbClr val="FE6400"/>
    <a:srgbClr val="863889"/>
    <a:srgbClr val="C09F47"/>
    <a:srgbClr val="F00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558"/>
  </p:normalViewPr>
  <p:slideViewPr>
    <p:cSldViewPr snapToGrid="0" snapToObjects="1">
      <p:cViewPr varScale="1">
        <p:scale>
          <a:sx n="109" d="100"/>
          <a:sy n="109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5F251-4D68-3E41-AD7A-44DDB702DDB9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F2DE3-A005-D641-A686-201CAE069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139a92a2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139a92a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64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F2DE3-A005-D641-A686-201CAE069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9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67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139a92a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139a92a2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139a92a2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9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139a92a2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139a92a24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5139a92a24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74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139a92a2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139a92a24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5139a92a24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13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4A70-978F-3942-8A6A-1B95A3A1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66944-8C12-6F40-8F23-FBD5570D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FDF92-21AC-7844-AA13-771F3A2B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DDBC-933E-6A43-99CF-37F6223B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5044F-E254-914F-8CD9-4E66370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2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B915-0A3E-9447-8DC7-22387258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24163-F32A-C34D-8DDC-BC4FE1B76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B5C46-A5DF-E446-8C55-91A0DC9A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E6F5F-059A-B440-9B0D-728F7C2D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FD4-DDDE-B24E-95D2-37159E7C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9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917B2-8716-1B47-9717-422570CA9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43E4C-811F-E943-B50B-DF822353B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9C76-5DFA-BE46-A79B-3E56842C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D48B-228C-204C-B18E-A472FBFC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AA48-423B-4B41-9967-0E6E373D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8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86B9-1EFC-014C-BE92-B7EDDEF1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33BC-020D-9A41-AF42-B58D3248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FB051-4299-0F4E-9EE0-6F9B3DC1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2D487-1AC4-454A-8CFD-804A5150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05B68-5714-4D4F-B5FB-0A9DFF35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8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0BAA-C796-894B-8220-01800C05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71C74-69CC-894D-9CDB-038194A0D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4C7FD-A7FD-7E41-B1D0-100A54E3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E5-3B28-9E41-93F5-A2218D1D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59BB6-E1E2-214F-8F55-077299A2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7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CD52-D507-D941-AE7D-F0383ED4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951E-D51B-6941-B481-7ADE87D24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F2384-A50F-7C4D-8D65-30ABBDEAD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6F771-DC05-7147-99B8-1896F0B9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7F414-B1E9-9349-AB01-0AA5934D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56BC9-A40A-A443-818F-430A72C3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14E-C8BB-3C4B-8893-803F8DDD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530AB-E910-4B49-B2C2-6D0733229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F611E-62D7-904B-9B8F-7160B47E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174B5-8537-4A47-8792-3574AA5C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142AD-BFA9-0142-94AA-3E352156D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AD952-9862-9745-997E-42A3EADF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3EB06-F6C8-D34D-9CDC-1E50F1C3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EEA80-162E-BE43-89BC-3A8EA086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86AE-8EBF-724E-9860-B5FD7F1F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1BE27-9223-1844-9F6F-0475805D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723B0-513B-064F-8A4A-88E5259E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F87E2-4DC4-AB4F-AC9C-42099323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1953A-304D-394E-96A3-F8C958C9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6E741-84C9-EE4F-93DA-F331A22D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CFA29-0602-2946-B4B5-D7D94D2D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106C-2A14-E643-85EC-384A3729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C6C7-1B67-EA45-BAEA-A3C938F82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5A92F-0676-5E42-82B3-A1AA341CF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9F626-F1C2-B342-8F2B-092E674E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95BF-EAF2-0244-A88B-10661336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98DA0-BD84-CB40-9561-6CBDC4BA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F8D0-A9DB-144D-80A5-84E0E30F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C3053-710D-6E40-85A1-3688EA982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36ED1-120F-C64D-9FCD-F40FFE95E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3E768-9E96-EF44-A060-81AF24F7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B9661-9584-D54A-BDE6-7AE6D7E5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942EE-128D-2947-A371-C0F1852B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8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EC922-8CC0-134B-A216-9ED9D067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545D-0D24-AE41-B05F-4B60996E3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5272-4D16-7D4F-B5EA-939661CE5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A00D-1B46-104A-A724-F19394EF730E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0A67-2D84-FB44-AD0D-CF4E17955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3EE6-37E2-D643-A58A-D570F1723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2937-8474-7A4B-A3F5-3A5D97C2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39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1.jpeg"/><Relationship Id="rId17" Type="http://schemas.openxmlformats.org/officeDocument/2006/relationships/image" Target="../media/image45.png"/><Relationship Id="rId2" Type="http://schemas.openxmlformats.org/officeDocument/2006/relationships/image" Target="../media/image1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6.jpe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n of soda in front of a store&#10;&#10;Description automatically generated">
            <a:extLst>
              <a:ext uri="{FF2B5EF4-FFF2-40B4-BE49-F238E27FC236}">
                <a16:creationId xmlns:a16="http://schemas.microsoft.com/office/drawing/2014/main" id="{179E24F7-FA5D-C542-9E29-71F314B1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914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ABE0F7-0FC1-CC42-842B-CF9FBDEE8BD4}"/>
              </a:ext>
            </a:extLst>
          </p:cNvPr>
          <p:cNvSpPr/>
          <p:nvPr/>
        </p:nvSpPr>
        <p:spPr>
          <a:xfrm>
            <a:off x="0" y="2085794"/>
            <a:ext cx="12192001" cy="3048381"/>
          </a:xfrm>
          <a:prstGeom prst="rect">
            <a:avLst/>
          </a:prstGeom>
          <a:solidFill>
            <a:srgbClr val="CC1324">
              <a:alpha val="85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0EAE0-D333-A64D-98FF-6FF88EC3DDFE}"/>
              </a:ext>
            </a:extLst>
          </p:cNvPr>
          <p:cNvSpPr/>
          <p:nvPr/>
        </p:nvSpPr>
        <p:spPr>
          <a:xfrm>
            <a:off x="139255" y="2552532"/>
            <a:ext cx="121920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Frito-Lay Prospects</a:t>
            </a:r>
            <a:endParaRPr lang="en-US" b="0" dirty="0">
              <a:effectLst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Helvetica Neue" panose="02000503000000020004" pitchFamily="2" charset="0"/>
              </a:rPr>
              <a:t>Final Presentation for DSO 570</a:t>
            </a:r>
            <a:endParaRPr lang="en-US" b="0" dirty="0">
              <a:effectLst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Helvetica Neue" panose="02000503000000020004" pitchFamily="2" charset="0"/>
              </a:rPr>
              <a:t>05/08/2019</a:t>
            </a:r>
            <a:endParaRPr lang="en-US" b="0" dirty="0">
              <a:effectLst/>
            </a:endParaRPr>
          </a:p>
          <a:p>
            <a:pPr algn="ctr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8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42A4C9-B059-6B41-998E-9623438EEF64}"/>
              </a:ext>
            </a:extLst>
          </p:cNvPr>
          <p:cNvGrpSpPr/>
          <p:nvPr/>
        </p:nvGrpSpPr>
        <p:grpSpPr>
          <a:xfrm>
            <a:off x="0" y="6042763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66D1F8-16CA-ED4D-A4E3-5163B237BD7E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44F9C97A-B0A7-4447-9789-C17972C8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445A82-557D-F34F-917D-652B882D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2" y="930061"/>
            <a:ext cx="6253052" cy="4997877"/>
          </a:xfrm>
          <a:prstGeom prst="rect">
            <a:avLst/>
          </a:prstGeom>
        </p:spPr>
      </p:pic>
      <p:pic>
        <p:nvPicPr>
          <p:cNvPr id="16" name="Content Placeholder 10" descr="Research">
            <a:extLst>
              <a:ext uri="{FF2B5EF4-FFF2-40B4-BE49-F238E27FC236}">
                <a16:creationId xmlns:a16="http://schemas.microsoft.com/office/drawing/2014/main" id="{49C6C07D-44BE-6941-B9C3-0F7F7FE7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4218" y="1569222"/>
            <a:ext cx="914400" cy="914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C337DA-FEDE-2247-996A-FB21323714E3}"/>
              </a:ext>
            </a:extLst>
          </p:cNvPr>
          <p:cNvSpPr txBox="1"/>
          <p:nvPr/>
        </p:nvSpPr>
        <p:spPr>
          <a:xfrm>
            <a:off x="6195617" y="2483622"/>
            <a:ext cx="5501801" cy="166199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/>
              <a:t>Huge </a:t>
            </a:r>
            <a:r>
              <a:rPr lang="en-US" sz="2200" dirty="0"/>
              <a:t>amount of sales are in the small format, which are delivered to sale channels such as convenient stores and small groceries.</a:t>
            </a:r>
          </a:p>
          <a:p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19996E-A204-FD4F-A7E6-B5A78B97E6CB}"/>
              </a:ext>
            </a:extLst>
          </p:cNvPr>
          <p:cNvSpPr txBox="1">
            <a:spLocks/>
          </p:cNvSpPr>
          <p:nvPr/>
        </p:nvSpPr>
        <p:spPr>
          <a:xfrm>
            <a:off x="3286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2984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CFC9-777D-3945-8282-27C252B7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32163"/>
            <a:ext cx="10911840" cy="640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/>
              <a:t>Model Explanation</a:t>
            </a:r>
          </a:p>
        </p:txBody>
      </p:sp>
      <p:pic>
        <p:nvPicPr>
          <p:cNvPr id="8" name="Content Placeholder 4" descr="A picture containing table, cup, sitting&#10;&#10;Description automatically generated">
            <a:extLst>
              <a:ext uri="{FF2B5EF4-FFF2-40B4-BE49-F238E27FC236}">
                <a16:creationId xmlns:a16="http://schemas.microsoft.com/office/drawing/2014/main" id="{0C4CA545-8806-6440-A4DD-0DA5245AE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349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67388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8"/>
          <p:cNvGrpSpPr/>
          <p:nvPr/>
        </p:nvGrpSpPr>
        <p:grpSpPr>
          <a:xfrm>
            <a:off x="0" y="6054139"/>
            <a:ext cx="12192000" cy="815100"/>
            <a:chOff x="0" y="6066030"/>
            <a:chExt cx="12192000" cy="815100"/>
          </a:xfrm>
        </p:grpSpPr>
        <p:sp>
          <p:nvSpPr>
            <p:cNvPr id="280" name="Google Shape;280;p28"/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1" name="Google Shape;281;p28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82" name="Google Shape;282;p28"/>
          <p:cNvSpPr txBox="1"/>
          <p:nvPr/>
        </p:nvSpPr>
        <p:spPr>
          <a:xfrm>
            <a:off x="216605" y="25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0605"/>
              </a:buClr>
              <a:buSzPts val="3600"/>
              <a:buFont typeface="Calibri"/>
              <a:buNone/>
            </a:pPr>
            <a:r>
              <a:rPr lang="en-US" sz="3600" b="1" u="sng" dirty="0">
                <a:solidFill>
                  <a:srgbClr val="9A0605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Model </a:t>
            </a:r>
            <a:r>
              <a:rPr lang="en-US" sz="3600" b="1" u="sng" dirty="0">
                <a:solidFill>
                  <a:srgbClr val="9A0605"/>
                </a:solidFill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Explanations</a:t>
            </a:r>
            <a:endParaRPr b="1" dirty="0">
              <a:latin typeface="+mj-lt"/>
              <a:cs typeface="Calibri Light" panose="020F03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A43EFB-0EE7-DE4D-B8A6-480466B62CA7}"/>
              </a:ext>
            </a:extLst>
          </p:cNvPr>
          <p:cNvGrpSpPr/>
          <p:nvPr/>
        </p:nvGrpSpPr>
        <p:grpSpPr>
          <a:xfrm>
            <a:off x="185627" y="2726727"/>
            <a:ext cx="9983870" cy="1379679"/>
            <a:chOff x="185627" y="2726727"/>
            <a:chExt cx="9983870" cy="1379679"/>
          </a:xfrm>
        </p:grpSpPr>
        <p:pic>
          <p:nvPicPr>
            <p:cNvPr id="284" name="Google Shape;284;p28" descr="Scales of justi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627" y="318572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8"/>
            <p:cNvSpPr txBox="1"/>
            <p:nvPr/>
          </p:nvSpPr>
          <p:spPr>
            <a:xfrm>
              <a:off x="1147072" y="3398406"/>
              <a:ext cx="2061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 weight: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(can be customized)</a:t>
              </a:r>
              <a:endParaRPr dirty="0"/>
            </a:p>
          </p:txBody>
        </p:sp>
        <p:sp>
          <p:nvSpPr>
            <p:cNvPr id="286" name="Google Shape;286;p28"/>
            <p:cNvSpPr txBox="1"/>
            <p:nvPr/>
          </p:nvSpPr>
          <p:spPr>
            <a:xfrm>
              <a:off x="2971780" y="3427523"/>
              <a:ext cx="1031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1(base)</a:t>
              </a:r>
              <a:endParaRPr/>
            </a:p>
          </p:txBody>
        </p:sp>
        <p:sp>
          <p:nvSpPr>
            <p:cNvPr id="287" name="Google Shape;287;p28"/>
            <p:cNvSpPr txBox="1"/>
            <p:nvPr/>
          </p:nvSpPr>
          <p:spPr>
            <a:xfrm>
              <a:off x="4107241" y="3427537"/>
              <a:ext cx="540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endParaRPr/>
            </a:p>
          </p:txBody>
        </p:sp>
        <p:sp>
          <p:nvSpPr>
            <p:cNvPr id="288" name="Google Shape;288;p28"/>
            <p:cNvSpPr txBox="1"/>
            <p:nvPr/>
          </p:nvSpPr>
          <p:spPr>
            <a:xfrm>
              <a:off x="5474405" y="3454002"/>
              <a:ext cx="540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dirty="0"/>
            </a:p>
          </p:txBody>
        </p:sp>
        <p:sp>
          <p:nvSpPr>
            <p:cNvPr id="289" name="Google Shape;289;p28"/>
            <p:cNvSpPr txBox="1"/>
            <p:nvPr/>
          </p:nvSpPr>
          <p:spPr>
            <a:xfrm>
              <a:off x="8005082" y="3410298"/>
              <a:ext cx="540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dirty="0"/>
            </a:p>
          </p:txBody>
        </p:sp>
        <p:sp>
          <p:nvSpPr>
            <p:cNvPr id="290" name="Google Shape;290;p28"/>
            <p:cNvSpPr txBox="1"/>
            <p:nvPr/>
          </p:nvSpPr>
          <p:spPr>
            <a:xfrm>
              <a:off x="9486397" y="3427523"/>
              <a:ext cx="683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0.01</a:t>
              </a:r>
              <a:endParaRPr dirty="0"/>
            </a:p>
          </p:txBody>
        </p:sp>
        <p:cxnSp>
          <p:nvCxnSpPr>
            <p:cNvPr id="291" name="Google Shape;291;p28"/>
            <p:cNvCxnSpPr/>
            <p:nvPr/>
          </p:nvCxnSpPr>
          <p:spPr>
            <a:xfrm>
              <a:off x="3057525" y="2806425"/>
              <a:ext cx="1713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2" name="Google Shape;292;p28"/>
            <p:cNvCxnSpPr>
              <a:cxnSpLocks/>
            </p:cNvCxnSpPr>
            <p:nvPr/>
          </p:nvCxnSpPr>
          <p:spPr>
            <a:xfrm>
              <a:off x="4265635" y="2774763"/>
              <a:ext cx="0" cy="4439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3" name="Google Shape;293;p28"/>
            <p:cNvCxnSpPr>
              <a:cxnSpLocks/>
            </p:cNvCxnSpPr>
            <p:nvPr/>
          </p:nvCxnSpPr>
          <p:spPr>
            <a:xfrm>
              <a:off x="5744704" y="2726727"/>
              <a:ext cx="0" cy="4581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4" name="Google Shape;294;p28"/>
            <p:cNvCxnSpPr>
              <a:cxnSpLocks/>
            </p:cNvCxnSpPr>
            <p:nvPr/>
          </p:nvCxnSpPr>
          <p:spPr>
            <a:xfrm>
              <a:off x="8275382" y="2759677"/>
              <a:ext cx="0" cy="426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5" name="Google Shape;295;p28"/>
            <p:cNvCxnSpPr/>
            <p:nvPr/>
          </p:nvCxnSpPr>
          <p:spPr>
            <a:xfrm>
              <a:off x="9827947" y="2726727"/>
              <a:ext cx="0" cy="45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3A37CA-79F4-DC4F-9358-FF556B94CF27}"/>
              </a:ext>
            </a:extLst>
          </p:cNvPr>
          <p:cNvGrpSpPr/>
          <p:nvPr/>
        </p:nvGrpSpPr>
        <p:grpSpPr>
          <a:xfrm>
            <a:off x="185620" y="4416891"/>
            <a:ext cx="7819455" cy="1107909"/>
            <a:chOff x="185620" y="4416891"/>
            <a:chExt cx="7819455" cy="1107909"/>
          </a:xfrm>
        </p:grpSpPr>
        <p:pic>
          <p:nvPicPr>
            <p:cNvPr id="296" name="Google Shape;296;p28" descr="Barcod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5620" y="441689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8"/>
            <p:cNvSpPr txBox="1"/>
            <p:nvPr/>
          </p:nvSpPr>
          <p:spPr>
            <a:xfrm>
              <a:off x="1147075" y="4416900"/>
              <a:ext cx="68580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Each BDC has its own product quality score.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Our goal:  maximizing total quality score under constraints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Decision: </a:t>
              </a:r>
              <a:r>
                <a:rPr lang="zh-CN" alt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which BDC to carry in each sale region</a:t>
              </a:r>
              <a:endParaRPr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5DDBE-F17E-BC4C-B5B6-6C62D8BE2665}"/>
              </a:ext>
            </a:extLst>
          </p:cNvPr>
          <p:cNvGrpSpPr/>
          <p:nvPr/>
        </p:nvGrpSpPr>
        <p:grpSpPr>
          <a:xfrm>
            <a:off x="185622" y="1860990"/>
            <a:ext cx="12006378" cy="914400"/>
            <a:chOff x="185622" y="1860990"/>
            <a:chExt cx="12006378" cy="914400"/>
          </a:xfrm>
        </p:grpSpPr>
        <p:pic>
          <p:nvPicPr>
            <p:cNvPr id="283" name="Google Shape;283;p28" descr="Gau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5622" y="186099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C949FB7-A164-3349-A799-9CD6B4E29118}"/>
                    </a:ext>
                  </a:extLst>
                </p:cNvPr>
                <p:cNvSpPr txBox="1"/>
                <p:nvPr/>
              </p:nvSpPr>
              <p:spPr>
                <a:xfrm>
                  <a:off x="907918" y="2200833"/>
                  <a:ext cx="11284082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𝑄𝑢𝑎𝑙𝑖𝑡𝑦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𝑆𝑎𝑙𝑒𝑠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𝑅𝑒𝑡𝑢𝑟𝑛𝑠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𝐷𝑖𝑠𝑡𝑟𝑖𝑏𝑢𝑡𝑖𝑜𝑛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𝑀𝑎𝑟𝑔𝑖𝑛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𝐶𝑎𝑝𝑎𝑐𝑖𝑡𝑦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𝑃𝑒𝑛𝑎𝑙𝑡𝑦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C949FB7-A164-3349-A799-9CD6B4E29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18" y="2200833"/>
                  <a:ext cx="11284082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2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3C9DF1-51BF-564B-8CB3-72B43CF07242}"/>
              </a:ext>
            </a:extLst>
          </p:cNvPr>
          <p:cNvGrpSpPr/>
          <p:nvPr/>
        </p:nvGrpSpPr>
        <p:grpSpPr>
          <a:xfrm>
            <a:off x="0" y="6042763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5407B8-7C9F-B446-ABA8-03072B5F8011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C4F8144E-FF1E-7846-A8D3-F57FBFAC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7D0D9-7B6A-A149-B5E0-FFBFAF031E9C}"/>
              </a:ext>
            </a:extLst>
          </p:cNvPr>
          <p:cNvGrpSpPr/>
          <p:nvPr/>
        </p:nvGrpSpPr>
        <p:grpSpPr>
          <a:xfrm>
            <a:off x="3606775" y="1307833"/>
            <a:ext cx="4552189" cy="584775"/>
            <a:chOff x="3144450" y="1281348"/>
            <a:chExt cx="4552189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D87AF-382A-DC4E-B8A9-428AA9E311CD}"/>
                </a:ext>
              </a:extLst>
            </p:cNvPr>
            <p:cNvSpPr txBox="1"/>
            <p:nvPr/>
          </p:nvSpPr>
          <p:spPr>
            <a:xfrm>
              <a:off x="3144450" y="1281348"/>
              <a:ext cx="18289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1036 </a:t>
              </a:r>
              <a:r>
                <a:rPr lang="en-US" sz="3200" dirty="0" err="1"/>
                <a:t>skus</a:t>
              </a:r>
              <a:endParaRPr lang="en-US" sz="3200" dirty="0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C4E61213-2754-0C49-ABF7-9A0C67A6FC17}"/>
                </a:ext>
              </a:extLst>
            </p:cNvPr>
            <p:cNvSpPr/>
            <p:nvPr/>
          </p:nvSpPr>
          <p:spPr>
            <a:xfrm>
              <a:off x="5145177" y="1438541"/>
              <a:ext cx="759125" cy="26161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3ABA4-9EAB-7F48-B29C-F39F958FEE2E}"/>
                </a:ext>
              </a:extLst>
            </p:cNvPr>
            <p:cNvSpPr txBox="1"/>
            <p:nvPr/>
          </p:nvSpPr>
          <p:spPr>
            <a:xfrm>
              <a:off x="6076067" y="1281348"/>
              <a:ext cx="16205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250 </a:t>
              </a:r>
              <a:r>
                <a:rPr lang="en-US" sz="3200" dirty="0" err="1"/>
                <a:t>skus</a:t>
              </a:r>
              <a:endParaRPr 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020B6E-277A-964F-A776-D1A64720C8BC}"/>
                  </a:ext>
                </a:extLst>
              </p:cNvPr>
              <p:cNvSpPr txBox="1"/>
              <p:nvPr/>
            </p:nvSpPr>
            <p:spPr>
              <a:xfrm>
                <a:off x="8729177" y="2215974"/>
                <a:ext cx="217958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Innovation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020B6E-277A-964F-A776-D1A64720C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177" y="2215974"/>
                <a:ext cx="2179584" cy="738664"/>
              </a:xfrm>
              <a:prstGeom prst="rect">
                <a:avLst/>
              </a:prstGeom>
              <a:blipFill>
                <a:blip r:embed="rId3"/>
                <a:stretch>
                  <a:fillRect l="-4046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5">
            <a:extLst>
              <a:ext uri="{FF2B5EF4-FFF2-40B4-BE49-F238E27FC236}">
                <a16:creationId xmlns:a16="http://schemas.microsoft.com/office/drawing/2014/main" id="{8C7C66A5-48CA-1144-A1FF-816212AA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37988" y="2965060"/>
            <a:ext cx="1076074" cy="16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56745F3-BA94-F742-881C-8041E8B7EA19}"/>
              </a:ext>
            </a:extLst>
          </p:cNvPr>
          <p:cNvGrpSpPr/>
          <p:nvPr/>
        </p:nvGrpSpPr>
        <p:grpSpPr>
          <a:xfrm>
            <a:off x="836016" y="2285786"/>
            <a:ext cx="2417998" cy="3273434"/>
            <a:chOff x="305127" y="2264936"/>
            <a:chExt cx="2417998" cy="3273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D4543-2080-8341-A163-F6A65B2F7B20}"/>
                    </a:ext>
                  </a:extLst>
                </p:cNvPr>
                <p:cNvSpPr txBox="1"/>
                <p:nvPr/>
              </p:nvSpPr>
              <p:spPr>
                <a:xfrm>
                  <a:off x="305127" y="2264936"/>
                  <a:ext cx="241799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Subcategory</a:t>
                  </a:r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240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D4543-2080-8341-A163-F6A65B2F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7" y="2264936"/>
                  <a:ext cx="2417998" cy="738664"/>
                </a:xfrm>
                <a:prstGeom prst="rect">
                  <a:avLst/>
                </a:prstGeom>
                <a:blipFill>
                  <a:blip r:embed="rId5"/>
                  <a:stretch>
                    <a:fillRect l="-3665" t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1044" descr="Roaste Red Pepper Hummus">
              <a:extLst>
                <a:ext uri="{FF2B5EF4-FFF2-40B4-BE49-F238E27FC236}">
                  <a16:creationId xmlns:a16="http://schemas.microsoft.com/office/drawing/2014/main" id="{DA16AA96-CB32-A84B-8CBA-548F37A52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459787" y="4650550"/>
              <a:ext cx="873760" cy="887820"/>
            </a:xfrm>
            <a:prstGeom prst="rect">
              <a:avLst/>
            </a:prstGeom>
            <a:noFill/>
            <a:effectLst>
              <a:outerShdw dist="38100" dir="2700000" algn="tl" rotWithShape="0">
                <a:srgbClr val="000000">
                  <a:alpha val="39998"/>
                </a:srgbClr>
              </a:outerShdw>
            </a:effectLst>
          </p:spPr>
        </p:pic>
        <p:pic>
          <p:nvPicPr>
            <p:cNvPr id="29" name="Picture 15" descr="C:\Personal\03136822\Pictures\_Artwork\_Product Artwork\Matador\3oz_Matdr_PepJerk_21866.jpg2869-1526332067560.JPEG">
              <a:extLst>
                <a:ext uri="{FF2B5EF4-FFF2-40B4-BE49-F238E27FC236}">
                  <a16:creationId xmlns:a16="http://schemas.microsoft.com/office/drawing/2014/main" id="{E0D26E7A-C2CC-7A44-AC14-1064537A3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79" b="97246" l="4214" r="96829">
                          <a14:foregroundMark x1="22024" y1="5925" x2="22024" y2="5925"/>
                          <a14:foregroundMark x1="16725" y1="5751" x2="32884" y2="5751"/>
                          <a14:foregroundMark x1="13249" y1="14465" x2="42789" y2="14465"/>
                          <a14:foregroundMark x1="10035" y1="59638" x2="10035" y2="59638"/>
                          <a14:foregroundMark x1="10252" y1="59080" x2="86403" y2="449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33" y="4099244"/>
              <a:ext cx="731574" cy="91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3023134-524D-7841-BBF4-8C3C7713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55351">
              <a:off x="511429" y="2969056"/>
              <a:ext cx="856009" cy="11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 descr="image?image_id=ELEMENT">
              <a:extLst>
                <a:ext uri="{FF2B5EF4-FFF2-40B4-BE49-F238E27FC236}">
                  <a16:creationId xmlns:a16="http://schemas.microsoft.com/office/drawing/2014/main" id="{9009674D-5232-C546-864E-D2C151A35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55" y="2806150"/>
              <a:ext cx="866073" cy="120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CCCDD67B-0B5F-AC45-96C9-2D82482F7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728" y="3872838"/>
              <a:ext cx="737878" cy="80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id="{BC83BE31-290A-B342-BEE3-178036F9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6138">
              <a:off x="1878376" y="3005950"/>
              <a:ext cx="725001" cy="107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EA92F9-3BDE-3548-B9E8-66D536CDD2DE}"/>
              </a:ext>
            </a:extLst>
          </p:cNvPr>
          <p:cNvGrpSpPr/>
          <p:nvPr/>
        </p:nvGrpSpPr>
        <p:grpSpPr>
          <a:xfrm>
            <a:off x="4410184" y="2285786"/>
            <a:ext cx="3371631" cy="3285184"/>
            <a:chOff x="4412415" y="2415237"/>
            <a:chExt cx="3371631" cy="3285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B5755D-98C3-AD4A-9D02-BC3CD0CF2EA2}"/>
                    </a:ext>
                  </a:extLst>
                </p:cNvPr>
                <p:cNvSpPr txBox="1"/>
                <p:nvPr/>
              </p:nvSpPr>
              <p:spPr>
                <a:xfrm>
                  <a:off x="4928710" y="2415237"/>
                  <a:ext cx="21795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Category</a:t>
                  </a:r>
                  <a:r>
                    <a:rPr lang="en-US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B5755D-98C3-AD4A-9D02-BC3CD0CF2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710" y="2415237"/>
                  <a:ext cx="2179584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046"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Picture 39" descr="A close up of a flower&#10;&#10;Description automatically generated">
              <a:extLst>
                <a:ext uri="{FF2B5EF4-FFF2-40B4-BE49-F238E27FC236}">
                  <a16:creationId xmlns:a16="http://schemas.microsoft.com/office/drawing/2014/main" id="{A9C614DD-C0B0-ED44-BF28-5EC4425C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15318" y="3277991"/>
              <a:ext cx="1121485" cy="1123357"/>
            </a:xfrm>
            <a:prstGeom prst="rect">
              <a:avLst/>
            </a:prstGeom>
          </p:spPr>
        </p:pic>
        <p:pic>
          <p:nvPicPr>
            <p:cNvPr id="42" name="Picture 41" descr="A white plate topped with different types of food&#10;&#10;Description automatically generated">
              <a:extLst>
                <a:ext uri="{FF2B5EF4-FFF2-40B4-BE49-F238E27FC236}">
                  <a16:creationId xmlns:a16="http://schemas.microsoft.com/office/drawing/2014/main" id="{9FE988E9-01DF-7746-86C8-7A82276A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flipH="1">
              <a:off x="5198972" y="3254864"/>
              <a:ext cx="1374478" cy="912739"/>
            </a:xfrm>
            <a:prstGeom prst="rect">
              <a:avLst/>
            </a:prstGeom>
          </p:spPr>
        </p:pic>
        <p:pic>
          <p:nvPicPr>
            <p:cNvPr id="44" name="Picture 43" descr="A close up of a doughnut&#10;&#10;Description automatically generated">
              <a:extLst>
                <a:ext uri="{FF2B5EF4-FFF2-40B4-BE49-F238E27FC236}">
                  <a16:creationId xmlns:a16="http://schemas.microsoft.com/office/drawing/2014/main" id="{10699440-4569-EB48-ADEA-43339AA5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6124730" y="3369505"/>
              <a:ext cx="1386535" cy="1134807"/>
            </a:xfrm>
            <a:prstGeom prst="rect">
              <a:avLst/>
            </a:prstGeom>
          </p:spPr>
        </p:pic>
        <p:pic>
          <p:nvPicPr>
            <p:cNvPr id="46" name="Picture 45" descr="A piece of cake on a plate&#10;&#10;Description automatically generated">
              <a:extLst>
                <a:ext uri="{FF2B5EF4-FFF2-40B4-BE49-F238E27FC236}">
                  <a16:creationId xmlns:a16="http://schemas.microsoft.com/office/drawing/2014/main" id="{7DF3766E-9BE2-F546-8906-9689EA85D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18502" y="4031579"/>
              <a:ext cx="1765544" cy="1196168"/>
            </a:xfrm>
            <a:prstGeom prst="rect">
              <a:avLst/>
            </a:prstGeom>
          </p:spPr>
        </p:pic>
        <p:pic>
          <p:nvPicPr>
            <p:cNvPr id="50" name="Picture 49" descr="A piece of paper&#10;&#10;Description automatically generated">
              <a:extLst>
                <a:ext uri="{FF2B5EF4-FFF2-40B4-BE49-F238E27FC236}">
                  <a16:creationId xmlns:a16="http://schemas.microsoft.com/office/drawing/2014/main" id="{59DE55FC-C232-7A40-B001-B056C18F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5405929" y="4117035"/>
              <a:ext cx="1064868" cy="1064868"/>
            </a:xfrm>
            <a:prstGeom prst="rect">
              <a:avLst/>
            </a:prstGeom>
          </p:spPr>
        </p:pic>
        <p:pic>
          <p:nvPicPr>
            <p:cNvPr id="52" name="Picture 51" descr="A sandwich cut in half&#10;&#10;Description automatically generated">
              <a:extLst>
                <a:ext uri="{FF2B5EF4-FFF2-40B4-BE49-F238E27FC236}">
                  <a16:creationId xmlns:a16="http://schemas.microsoft.com/office/drawing/2014/main" id="{3D9CC956-B258-E246-9D6A-39133C7A7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12415" y="4245907"/>
              <a:ext cx="1470455" cy="981840"/>
            </a:xfrm>
            <a:prstGeom prst="rect">
              <a:avLst/>
            </a:prstGeom>
          </p:spPr>
        </p:pic>
        <p:pic>
          <p:nvPicPr>
            <p:cNvPr id="55" name="Picture 54" descr="A slice of orange&#10;&#10;Description automatically generated">
              <a:extLst>
                <a:ext uri="{FF2B5EF4-FFF2-40B4-BE49-F238E27FC236}">
                  <a16:creationId xmlns:a16="http://schemas.microsoft.com/office/drawing/2014/main" id="{D33F528B-9CDE-484F-9C29-9C665A6E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797728" y="4670728"/>
              <a:ext cx="873760" cy="1029693"/>
            </a:xfrm>
            <a:prstGeom prst="rect">
              <a:avLst/>
            </a:prstGeom>
          </p:spPr>
        </p:pic>
      </p:grpSp>
      <p:sp>
        <p:nvSpPr>
          <p:cNvPr id="34" name="Google Shape;282;p28">
            <a:extLst>
              <a:ext uri="{FF2B5EF4-FFF2-40B4-BE49-F238E27FC236}">
                <a16:creationId xmlns:a16="http://schemas.microsoft.com/office/drawing/2014/main" id="{B6AC618E-803B-6B4E-880D-D128FDBE2AF9}"/>
              </a:ext>
            </a:extLst>
          </p:cNvPr>
          <p:cNvSpPr txBox="1"/>
          <p:nvPr/>
        </p:nvSpPr>
        <p:spPr>
          <a:xfrm>
            <a:off x="216605" y="25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0605"/>
              </a:buClr>
              <a:buSzPts val="3600"/>
              <a:buFont typeface="Calibri"/>
              <a:buNone/>
            </a:pPr>
            <a:r>
              <a:rPr lang="en-US" sz="3600" b="1" u="sng" dirty="0">
                <a:solidFill>
                  <a:srgbClr val="9A0605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Model </a:t>
            </a:r>
            <a:r>
              <a:rPr lang="en-US" sz="3600" b="1" u="sng" dirty="0">
                <a:solidFill>
                  <a:srgbClr val="9A0605"/>
                </a:solidFill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Explanations</a:t>
            </a:r>
            <a:endParaRPr b="1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3" name="Picture 2" descr="A close up of food&#10;&#10;Description automatically generated">
            <a:extLst>
              <a:ext uri="{FF2B5EF4-FFF2-40B4-BE49-F238E27FC236}">
                <a16:creationId xmlns:a16="http://schemas.microsoft.com/office/drawing/2014/main" id="{D150F20E-47B0-5441-BDCA-6533E4A9AA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14062" y="3121766"/>
            <a:ext cx="845736" cy="12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8840C7-A8B4-5D4D-9585-1252AA64EEA2}"/>
              </a:ext>
            </a:extLst>
          </p:cNvPr>
          <p:cNvGrpSpPr/>
          <p:nvPr/>
        </p:nvGrpSpPr>
        <p:grpSpPr>
          <a:xfrm>
            <a:off x="0" y="6042763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975784-E5E2-1746-A7AB-9E00103657E3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07631859-898C-8446-BB9F-88BB8D3C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8F0F9972-7C6D-3F49-9C51-7776186A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4900" y="2685503"/>
            <a:ext cx="1883434" cy="1883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6E8653-7EBD-354A-8DB9-4F3BF4770C67}"/>
              </a:ext>
            </a:extLst>
          </p:cNvPr>
          <p:cNvSpPr txBox="1"/>
          <p:nvPr/>
        </p:nvSpPr>
        <p:spPr>
          <a:xfrm>
            <a:off x="10012393" y="2927851"/>
            <a:ext cx="2041585" cy="1200329"/>
          </a:xfrm>
          <a:prstGeom prst="rect">
            <a:avLst/>
          </a:prstGeom>
          <a:noFill/>
          <a:ln w="38100">
            <a:solidFill>
              <a:srgbClr val="CC1324"/>
            </a:solidFill>
            <a:prstDash val="dash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250 SKUS </a:t>
            </a:r>
          </a:p>
        </p:txBody>
      </p:sp>
      <p:sp>
        <p:nvSpPr>
          <p:cNvPr id="9" name="Google Shape;282;p28">
            <a:extLst>
              <a:ext uri="{FF2B5EF4-FFF2-40B4-BE49-F238E27FC236}">
                <a16:creationId xmlns:a16="http://schemas.microsoft.com/office/drawing/2014/main" id="{BB1D6E6E-F229-424F-A795-7734845F02C4}"/>
              </a:ext>
            </a:extLst>
          </p:cNvPr>
          <p:cNvSpPr txBox="1"/>
          <p:nvPr/>
        </p:nvSpPr>
        <p:spPr>
          <a:xfrm>
            <a:off x="216605" y="25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0605"/>
              </a:buClr>
              <a:buSzPts val="3600"/>
              <a:buFont typeface="Calibri"/>
              <a:buNone/>
            </a:pPr>
            <a:r>
              <a:rPr lang="en-US" sz="3600" b="1" u="sng" dirty="0">
                <a:solidFill>
                  <a:srgbClr val="9A0605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Model </a:t>
            </a:r>
            <a:r>
              <a:rPr lang="en-US" sz="3600" b="1" u="sng" dirty="0">
                <a:solidFill>
                  <a:srgbClr val="9A0605"/>
                </a:solidFill>
                <a:latin typeface="+mj-lt"/>
                <a:ea typeface="Calibri"/>
                <a:cs typeface="Calibri Light" panose="020F0302020204030204" pitchFamily="34" charset="0"/>
                <a:sym typeface="Calibri"/>
              </a:rPr>
              <a:t>Explanations</a:t>
            </a:r>
            <a:endParaRPr b="1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ADC48-D1C8-C94F-9430-383D72277B83}"/>
              </a:ext>
            </a:extLst>
          </p:cNvPr>
          <p:cNvSpPr txBox="1"/>
          <p:nvPr/>
        </p:nvSpPr>
        <p:spPr>
          <a:xfrm>
            <a:off x="-241497" y="2290383"/>
            <a:ext cx="38737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/>
              <a:t>Product</a:t>
            </a:r>
            <a:r>
              <a:rPr lang="zh-CN" altLang="en-US" sz="2200" u="sng" dirty="0"/>
              <a:t> </a:t>
            </a:r>
            <a:r>
              <a:rPr lang="en-US" altLang="zh-CN" sz="2200" u="sng" dirty="0"/>
              <a:t>Quality</a:t>
            </a:r>
            <a:r>
              <a:rPr lang="en-US" sz="2200" u="sng" dirty="0"/>
              <a:t> Score</a:t>
            </a:r>
          </a:p>
          <a:p>
            <a:r>
              <a:rPr lang="en-US" sz="1400" dirty="0"/>
              <a:t>                Generated from original data sets:</a:t>
            </a:r>
          </a:p>
          <a:p>
            <a:pPr algn="ctr"/>
            <a:r>
              <a:rPr lang="en-US" sz="2200" dirty="0"/>
              <a:t>Sales</a:t>
            </a:r>
          </a:p>
          <a:p>
            <a:pPr algn="ctr"/>
            <a:r>
              <a:rPr lang="en-US" sz="2200" dirty="0"/>
              <a:t>Return</a:t>
            </a:r>
          </a:p>
          <a:p>
            <a:pPr algn="ctr"/>
            <a:r>
              <a:rPr lang="en-US" sz="2200" dirty="0"/>
              <a:t>Margin</a:t>
            </a:r>
          </a:p>
          <a:p>
            <a:pPr algn="ctr"/>
            <a:r>
              <a:rPr lang="en-US" sz="2200" dirty="0"/>
              <a:t>Distribution cost</a:t>
            </a:r>
          </a:p>
          <a:p>
            <a:pPr algn="ctr"/>
            <a:r>
              <a:rPr lang="en-US" sz="2200" dirty="0"/>
              <a:t>Platform Capacity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6A5C7-CB4A-9B4D-8362-07F2CF37FB30}"/>
              </a:ext>
            </a:extLst>
          </p:cNvPr>
          <p:cNvSpPr txBox="1"/>
          <p:nvPr/>
        </p:nvSpPr>
        <p:spPr>
          <a:xfrm>
            <a:off x="2893296" y="2290383"/>
            <a:ext cx="54652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/>
              <a:t>Customization data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200" dirty="0"/>
              <a:t>Weight in quality score calculation</a:t>
            </a:r>
          </a:p>
          <a:p>
            <a:pPr algn="ctr"/>
            <a:r>
              <a:rPr lang="en-US" sz="2200" dirty="0"/>
              <a:t>Minimum requirement on innovation products</a:t>
            </a:r>
          </a:p>
          <a:p>
            <a:pPr algn="ctr"/>
            <a:r>
              <a:rPr lang="en-US" sz="2200" dirty="0"/>
              <a:t>Minimum requirement on each category</a:t>
            </a:r>
          </a:p>
          <a:p>
            <a:pPr algn="ctr"/>
            <a:r>
              <a:rPr lang="en-US" sz="2200" dirty="0"/>
              <a:t>Minimum requirement on each subcategory</a:t>
            </a:r>
          </a:p>
          <a:p>
            <a:endParaRPr lang="en-US" dirty="0"/>
          </a:p>
          <a:p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742526-9747-F143-B50D-EB4C2A552F43}"/>
              </a:ext>
            </a:extLst>
          </p:cNvPr>
          <p:cNvSpPr txBox="1"/>
          <p:nvPr/>
        </p:nvSpPr>
        <p:spPr>
          <a:xfrm>
            <a:off x="216605" y="1477270"/>
            <a:ext cx="8222818" cy="3785652"/>
          </a:xfrm>
          <a:prstGeom prst="rect">
            <a:avLst/>
          </a:prstGeom>
          <a:noFill/>
          <a:ln w="38100">
            <a:solidFill>
              <a:srgbClr val="CC1324"/>
            </a:solidFill>
            <a:prstDash val="dashDot"/>
          </a:ln>
          <a:effectLst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5639F-A12E-F94E-B733-17B95FCB8151}"/>
              </a:ext>
            </a:extLst>
          </p:cNvPr>
          <p:cNvSpPr txBox="1"/>
          <p:nvPr/>
        </p:nvSpPr>
        <p:spPr>
          <a:xfrm>
            <a:off x="3750044" y="1702348"/>
            <a:ext cx="115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8775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yellow object&#10;&#10;Description automatically generated">
            <a:extLst>
              <a:ext uri="{FF2B5EF4-FFF2-40B4-BE49-F238E27FC236}">
                <a16:creationId xmlns:a16="http://schemas.microsoft.com/office/drawing/2014/main" id="{BC118AD9-9E0C-9C43-A1D3-DCAFCB4A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7" t="6936" b="2155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38" name="Freeform 8">
            <a:extLst>
              <a:ext uri="{FF2B5EF4-FFF2-40B4-BE49-F238E27FC236}">
                <a16:creationId xmlns:a16="http://schemas.microsoft.com/office/drawing/2014/main" id="{B83ED68E-10BE-4ADD-86BC-9E944EA5A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1ADCEC2C-1761-4D19-9709-41992C290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6039C-0658-874F-9371-D49D1E5F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71" y="2580005"/>
            <a:ext cx="5900929" cy="2651200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/>
              <a:t>Result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76365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529503" y="-43075"/>
            <a:ext cx="10653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u="sng" dirty="0">
                <a:solidFill>
                  <a:srgbClr val="980000"/>
                </a:solidFill>
              </a:rPr>
              <a:t>Sample Output Data</a:t>
            </a:r>
            <a:endParaRPr sz="3600" b="1" u="sng" dirty="0">
              <a:solidFill>
                <a:srgbClr val="980000"/>
              </a:solidFill>
            </a:endParaRP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0" y="6042763"/>
            <a:ext cx="12192000" cy="815100"/>
            <a:chOff x="0" y="6066030"/>
            <a:chExt cx="12192000" cy="815100"/>
          </a:xfrm>
        </p:grpSpPr>
        <p:sp>
          <p:nvSpPr>
            <p:cNvPr id="355" name="Google Shape;355;p32"/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6" name="Google Shape;356;p32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57" name="Google Shape;3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9" y="1604925"/>
            <a:ext cx="8182638" cy="411553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818150" y="1604925"/>
            <a:ext cx="8182500" cy="4115700"/>
          </a:xfrm>
          <a:prstGeom prst="rect">
            <a:avLst/>
          </a:prstGeom>
          <a:noFill/>
          <a:ln w="38100" cap="flat" cmpd="sng">
            <a:solidFill>
              <a:srgbClr val="CC1324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9478550" y="2928100"/>
            <a:ext cx="2346900" cy="1325700"/>
          </a:xfrm>
          <a:prstGeom prst="rect">
            <a:avLst/>
          </a:prstGeom>
          <a:noFill/>
          <a:ln w="38100" cap="flat" cmpd="sng">
            <a:solidFill>
              <a:srgbClr val="CC1324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Score: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21.9120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656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title"/>
          </p:nvPr>
        </p:nvSpPr>
        <p:spPr>
          <a:xfrm>
            <a:off x="4609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rgbClr val="980000"/>
                </a:solidFill>
              </a:rPr>
              <a:t>Quality Score Comparison</a:t>
            </a:r>
            <a:endParaRPr sz="3600" b="1" u="sng" dirty="0">
              <a:solidFill>
                <a:srgbClr val="980000"/>
              </a:solidFill>
            </a:endParaRPr>
          </a:p>
        </p:txBody>
      </p:sp>
      <p:grpSp>
        <p:nvGrpSpPr>
          <p:cNvPr id="366" name="Google Shape;366;p33"/>
          <p:cNvGrpSpPr/>
          <p:nvPr/>
        </p:nvGrpSpPr>
        <p:grpSpPr>
          <a:xfrm>
            <a:off x="0" y="6042763"/>
            <a:ext cx="12192000" cy="815100"/>
            <a:chOff x="0" y="6066030"/>
            <a:chExt cx="12192000" cy="815100"/>
          </a:xfrm>
        </p:grpSpPr>
        <p:sp>
          <p:nvSpPr>
            <p:cNvPr id="367" name="Google Shape;367;p33"/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8" name="Google Shape;368;p33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70" name="Google Shape;3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309" y="3820225"/>
            <a:ext cx="8859398" cy="1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/>
        </p:nvSpPr>
        <p:spPr>
          <a:xfrm>
            <a:off x="995592" y="3733825"/>
            <a:ext cx="9006115" cy="2043000"/>
          </a:xfrm>
          <a:prstGeom prst="rect">
            <a:avLst/>
          </a:prstGeom>
          <a:noFill/>
          <a:ln w="38100" cap="flat" cmpd="sng">
            <a:solidFill>
              <a:srgbClr val="CC1324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943025" y="1424887"/>
            <a:ext cx="10033500" cy="20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250 SKUS randomly selected from all BDC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Calculate the total quality score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Repeat the process 100 times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Calculate the average total score of 100 random sample scores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Compare quality score between random selection and optimized selection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32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5;p33">
            <a:extLst>
              <a:ext uri="{FF2B5EF4-FFF2-40B4-BE49-F238E27FC236}">
                <a16:creationId xmlns:a16="http://schemas.microsoft.com/office/drawing/2014/main" id="{78A79CEB-18F2-0F49-877B-CAE166B8A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9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rgbClr val="980000"/>
                </a:solidFill>
              </a:rPr>
              <a:t>Further Exploration</a:t>
            </a:r>
            <a:endParaRPr sz="3600" b="1" u="sng" dirty="0">
              <a:solidFill>
                <a:srgbClr val="980000"/>
              </a:solidFill>
            </a:endParaRPr>
          </a:p>
        </p:txBody>
      </p:sp>
      <p:grpSp>
        <p:nvGrpSpPr>
          <p:cNvPr id="5" name="Google Shape;366;p33">
            <a:extLst>
              <a:ext uri="{FF2B5EF4-FFF2-40B4-BE49-F238E27FC236}">
                <a16:creationId xmlns:a16="http://schemas.microsoft.com/office/drawing/2014/main" id="{223E0CDB-9A62-954C-B7A6-253A5805FB77}"/>
              </a:ext>
            </a:extLst>
          </p:cNvPr>
          <p:cNvGrpSpPr/>
          <p:nvPr/>
        </p:nvGrpSpPr>
        <p:grpSpPr>
          <a:xfrm>
            <a:off x="0" y="6042763"/>
            <a:ext cx="12192000" cy="815100"/>
            <a:chOff x="0" y="6066030"/>
            <a:chExt cx="12192000" cy="815100"/>
          </a:xfrm>
        </p:grpSpPr>
        <p:sp>
          <p:nvSpPr>
            <p:cNvPr id="6" name="Google Shape;367;p33">
              <a:extLst>
                <a:ext uri="{FF2B5EF4-FFF2-40B4-BE49-F238E27FC236}">
                  <a16:creationId xmlns:a16="http://schemas.microsoft.com/office/drawing/2014/main" id="{F2B8E6B0-9E85-DC47-B8FC-916B63DD9103}"/>
                </a:ext>
              </a:extLst>
            </p:cNvPr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" name="Google Shape;368;p33" descr="A close up of a sign&#10;&#10;Description automatically generated">
              <a:extLst>
                <a:ext uri="{FF2B5EF4-FFF2-40B4-BE49-F238E27FC236}">
                  <a16:creationId xmlns:a16="http://schemas.microsoft.com/office/drawing/2014/main" id="{FD8294FA-6BB5-4C40-9A00-A7ED62C2401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18343D-2CED-974A-B70B-1D190C0C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1" y="1325700"/>
            <a:ext cx="7500810" cy="4608931"/>
          </a:xfrm>
          <a:prstGeom prst="rect">
            <a:avLst/>
          </a:prstGeom>
        </p:spPr>
      </p:pic>
      <p:pic>
        <p:nvPicPr>
          <p:cNvPr id="12" name="Content Placeholder 10" descr="Research">
            <a:extLst>
              <a:ext uri="{FF2B5EF4-FFF2-40B4-BE49-F238E27FC236}">
                <a16:creationId xmlns:a16="http://schemas.microsoft.com/office/drawing/2014/main" id="{42005F69-D6BB-664A-8350-DF1AE8BF3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150465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FA3DDA-5A9C-9740-B625-82D2F6BD3ED0}"/>
              </a:ext>
            </a:extLst>
          </p:cNvPr>
          <p:cNvSpPr txBox="1"/>
          <p:nvPr/>
        </p:nvSpPr>
        <p:spPr>
          <a:xfrm>
            <a:off x="7961735" y="2419058"/>
            <a:ext cx="4112028" cy="156966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250 might be not enough</a:t>
            </a:r>
          </a:p>
          <a:p>
            <a:endParaRPr lang="en-US" sz="2400" dirty="0"/>
          </a:p>
          <a:p>
            <a:r>
              <a:rPr lang="en-US" sz="2400" dirty="0"/>
              <a:t>Increase the number of SKUs in the small format?</a:t>
            </a:r>
          </a:p>
        </p:txBody>
      </p:sp>
    </p:spTree>
    <p:extLst>
      <p:ext uri="{BB962C8B-B14F-4D97-AF65-F5344CB8AC3E}">
        <p14:creationId xmlns:p14="http://schemas.microsoft.com/office/powerpoint/2010/main" val="276059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09EE-D5C9-4745-A62C-E836565F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59" y="2103437"/>
            <a:ext cx="5006336" cy="1325563"/>
          </a:xfrm>
        </p:spPr>
        <p:txBody>
          <a:bodyPr>
            <a:noAutofit/>
          </a:bodyPr>
          <a:lstStyle/>
          <a:p>
            <a:r>
              <a:rPr lang="en-US" sz="5400" dirty="0"/>
              <a:t>Future</a:t>
            </a:r>
            <a:r>
              <a:rPr lang="zh-CN" altLang="en-US" sz="5400" dirty="0"/>
              <a:t> </a:t>
            </a:r>
            <a:br>
              <a:rPr lang="en-US" altLang="zh-CN" sz="5400" dirty="0"/>
            </a:br>
            <a:r>
              <a:rPr lang="en-US" altLang="zh-CN" sz="5400" dirty="0"/>
              <a:t>Improvement</a:t>
            </a:r>
            <a:endParaRPr lang="en-US" sz="5400" dirty="0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E60AF3E0-E378-6049-8931-DDC7B8B64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9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7526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y of food&#10;&#10;Description automatically generated">
            <a:extLst>
              <a:ext uri="{FF2B5EF4-FFF2-40B4-BE49-F238E27FC236}">
                <a16:creationId xmlns:a16="http://schemas.microsoft.com/office/drawing/2014/main" id="{827C9C46-E8F2-804A-8C6A-63AD7E132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320"/>
          <a:stretch/>
        </p:blipFill>
        <p:spPr>
          <a:xfrm>
            <a:off x="5840547" y="256619"/>
            <a:ext cx="6351453" cy="6812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B9146-C551-654D-91A4-7E7A3BB9C47A}"/>
              </a:ext>
            </a:extLst>
          </p:cNvPr>
          <p:cNvSpPr txBox="1"/>
          <p:nvPr/>
        </p:nvSpPr>
        <p:spPr>
          <a:xfrm>
            <a:off x="804997" y="1114425"/>
            <a:ext cx="4706803" cy="458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9A0605"/>
              </a:solidFill>
            </a:endParaRP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9A0605"/>
                </a:solidFill>
              </a:rPr>
              <a:t>   </a:t>
            </a:r>
            <a:r>
              <a:rPr lang="en-US" altLang="zh-CN" sz="2800" b="1" dirty="0">
                <a:solidFill>
                  <a:srgbClr val="9A0605"/>
                </a:solidFill>
              </a:rPr>
              <a:t>Problem Statement</a:t>
            </a:r>
          </a:p>
          <a:p>
            <a:pPr marL="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2800" dirty="0">
              <a:solidFill>
                <a:srgbClr val="9A0605"/>
              </a:solidFill>
            </a:endParaRP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A0605"/>
                </a:solidFill>
              </a:rPr>
              <a:t>   </a:t>
            </a:r>
            <a:r>
              <a:rPr lang="en-US" sz="2800" b="1" dirty="0">
                <a:solidFill>
                  <a:srgbClr val="9A0605"/>
                </a:solidFill>
              </a:rPr>
              <a:t>Data Exploration</a:t>
            </a:r>
          </a:p>
          <a:p>
            <a:pPr marL="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9A0605"/>
              </a:solidFill>
            </a:endParaRP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A0605"/>
                </a:solidFill>
              </a:rPr>
              <a:t>   </a:t>
            </a:r>
            <a:r>
              <a:rPr lang="en-US" sz="2800" b="1" dirty="0">
                <a:solidFill>
                  <a:srgbClr val="9A0605"/>
                </a:solidFill>
              </a:rPr>
              <a:t>Model Explanation</a:t>
            </a:r>
          </a:p>
          <a:p>
            <a:pPr marL="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9A0605"/>
              </a:solidFill>
            </a:endParaRP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A0605"/>
                </a:solidFill>
              </a:rPr>
              <a:t>   </a:t>
            </a:r>
            <a:r>
              <a:rPr lang="en-US" sz="2800" b="1" dirty="0">
                <a:solidFill>
                  <a:srgbClr val="9A0605"/>
                </a:solidFill>
              </a:rPr>
              <a:t>Result Interpretation</a:t>
            </a:r>
          </a:p>
          <a:p>
            <a:pPr marL="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9A0605"/>
              </a:solidFill>
            </a:endParaRP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A0605"/>
                </a:solidFill>
              </a:rPr>
              <a:t>   Future Improvement</a:t>
            </a:r>
          </a:p>
          <a:p>
            <a:pPr marL="5143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20E102E-80AE-4A4B-BDB6-695B9B26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2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9A0605"/>
                </a:soli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0FC80-66D5-BA4F-9550-C6BA1E59BD14}"/>
              </a:ext>
            </a:extLst>
          </p:cNvPr>
          <p:cNvSpPr/>
          <p:nvPr/>
        </p:nvSpPr>
        <p:spPr>
          <a:xfrm>
            <a:off x="804692" y="1453098"/>
            <a:ext cx="554829" cy="497622"/>
          </a:xfrm>
          <a:prstGeom prst="rect">
            <a:avLst/>
          </a:prstGeom>
          <a:solidFill>
            <a:srgbClr val="CC1324"/>
          </a:solidFill>
          <a:ln>
            <a:solidFill>
              <a:srgbClr val="CC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2349A-6F35-CA4E-9585-FDFD96A2691A}"/>
              </a:ext>
            </a:extLst>
          </p:cNvPr>
          <p:cNvSpPr/>
          <p:nvPr/>
        </p:nvSpPr>
        <p:spPr>
          <a:xfrm>
            <a:off x="804691" y="2316330"/>
            <a:ext cx="554829" cy="497622"/>
          </a:xfrm>
          <a:prstGeom prst="rect">
            <a:avLst/>
          </a:prstGeom>
          <a:solidFill>
            <a:srgbClr val="CC1324"/>
          </a:solidFill>
          <a:ln>
            <a:solidFill>
              <a:srgbClr val="CC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A7990C-EC83-2340-BD2B-4395A970945E}"/>
              </a:ext>
            </a:extLst>
          </p:cNvPr>
          <p:cNvSpPr/>
          <p:nvPr/>
        </p:nvSpPr>
        <p:spPr>
          <a:xfrm>
            <a:off x="804691" y="3165094"/>
            <a:ext cx="554829" cy="497622"/>
          </a:xfrm>
          <a:prstGeom prst="rect">
            <a:avLst/>
          </a:prstGeom>
          <a:solidFill>
            <a:srgbClr val="CC1324"/>
          </a:solidFill>
          <a:ln>
            <a:solidFill>
              <a:srgbClr val="CC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91ADF-0F61-B24C-BFF3-3DB8D085E79B}"/>
              </a:ext>
            </a:extLst>
          </p:cNvPr>
          <p:cNvSpPr/>
          <p:nvPr/>
        </p:nvSpPr>
        <p:spPr>
          <a:xfrm>
            <a:off x="804691" y="4021569"/>
            <a:ext cx="554829" cy="497622"/>
          </a:xfrm>
          <a:prstGeom prst="rect">
            <a:avLst/>
          </a:prstGeom>
          <a:solidFill>
            <a:srgbClr val="CC1324"/>
          </a:solidFill>
          <a:ln>
            <a:solidFill>
              <a:srgbClr val="CC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C8A10-B046-1041-B091-FB8F38C0C97F}"/>
              </a:ext>
            </a:extLst>
          </p:cNvPr>
          <p:cNvSpPr/>
          <p:nvPr/>
        </p:nvSpPr>
        <p:spPr>
          <a:xfrm>
            <a:off x="804690" y="4861141"/>
            <a:ext cx="554829" cy="497622"/>
          </a:xfrm>
          <a:prstGeom prst="rect">
            <a:avLst/>
          </a:prstGeom>
          <a:solidFill>
            <a:srgbClr val="CC1324"/>
          </a:solidFill>
          <a:ln>
            <a:solidFill>
              <a:srgbClr val="CC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5315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5"/>
          <p:cNvGrpSpPr/>
          <p:nvPr/>
        </p:nvGrpSpPr>
        <p:grpSpPr>
          <a:xfrm>
            <a:off x="0" y="6049604"/>
            <a:ext cx="12192000" cy="815100"/>
            <a:chOff x="0" y="6066030"/>
            <a:chExt cx="12192000" cy="815100"/>
          </a:xfrm>
        </p:grpSpPr>
        <p:sp>
          <p:nvSpPr>
            <p:cNvPr id="387" name="Google Shape;387;p35"/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" name="Google Shape;388;p35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25" name="Picture 24" descr="A bowl of food on a table&#10;&#10;Description automatically generated">
            <a:extLst>
              <a:ext uri="{FF2B5EF4-FFF2-40B4-BE49-F238E27FC236}">
                <a16:creationId xmlns:a16="http://schemas.microsoft.com/office/drawing/2014/main" id="{E161411E-0092-D741-8B01-3535E8C9E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-10639" r="10639"/>
          <a:stretch/>
        </p:blipFill>
        <p:spPr>
          <a:xfrm>
            <a:off x="3012140" y="973828"/>
            <a:ext cx="9179860" cy="4910344"/>
          </a:xfrm>
          <a:prstGeom prst="rect">
            <a:avLst/>
          </a:prstGeom>
        </p:spPr>
      </p:pic>
      <p:sp>
        <p:nvSpPr>
          <p:cNvPr id="19" name="Google Shape;365;p33">
            <a:extLst>
              <a:ext uri="{FF2B5EF4-FFF2-40B4-BE49-F238E27FC236}">
                <a16:creationId xmlns:a16="http://schemas.microsoft.com/office/drawing/2014/main" id="{4F504B83-F437-B64A-A6D7-38D141580CE2}"/>
              </a:ext>
            </a:extLst>
          </p:cNvPr>
          <p:cNvSpPr txBox="1">
            <a:spLocks/>
          </p:cNvSpPr>
          <p:nvPr/>
        </p:nvSpPr>
        <p:spPr>
          <a:xfrm>
            <a:off x="460925" y="0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u="sng" dirty="0">
                <a:solidFill>
                  <a:srgbClr val="980000"/>
                </a:solidFill>
              </a:rPr>
              <a:t>Product Quality Score Improvements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4DF706-DD0C-1E4A-9026-42F2323C633D}"/>
              </a:ext>
            </a:extLst>
          </p:cNvPr>
          <p:cNvSpPr txBox="1"/>
          <p:nvPr/>
        </p:nvSpPr>
        <p:spPr>
          <a:xfrm>
            <a:off x="627530" y="1325700"/>
            <a:ext cx="5809129" cy="39993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Graphic 2" descr="Tools">
            <a:extLst>
              <a:ext uri="{FF2B5EF4-FFF2-40B4-BE49-F238E27FC236}">
                <a16:creationId xmlns:a16="http://schemas.microsoft.com/office/drawing/2014/main" id="{47079B0D-9751-4940-BE3E-7F16D9130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094" y="2001450"/>
            <a:ext cx="596153" cy="596153"/>
          </a:xfrm>
          <a:prstGeom prst="rect">
            <a:avLst/>
          </a:prstGeom>
        </p:spPr>
      </p:pic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974631" y="1548741"/>
            <a:ext cx="5069382" cy="338714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38100" indent="0">
              <a:buSzPts val="3000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Tool Perspective</a:t>
            </a:r>
          </a:p>
          <a:p>
            <a:pPr marL="38100" lvl="0" indent="0" rtl="0">
              <a:spcBef>
                <a:spcPts val="1000"/>
              </a:spcBef>
              <a:spcAft>
                <a:spcPts val="0"/>
              </a:spcAft>
              <a:buSzPts val="3000"/>
              <a:buNone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495300" indent="-457200">
              <a:spcBef>
                <a:spcPts val="0"/>
              </a:spcBef>
              <a:buSzPts val="3000"/>
            </a:pPr>
            <a:r>
              <a:rPr lang="en-US" altLang="zh-CN" dirty="0">
                <a:latin typeface="+mj-lt"/>
              </a:rPr>
              <a:t>Heavily dependent on the weight selections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8100" lvl="0" indent="0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495300" indent="-457200">
              <a:spcBef>
                <a:spcPts val="0"/>
              </a:spcBef>
              <a:buSzPts val="3000"/>
            </a:pPr>
            <a:r>
              <a:rPr lang="en-US" altLang="zh-CN" dirty="0">
                <a:latin typeface="+mj-lt"/>
              </a:rPr>
              <a:t>Optimization Assumptions</a:t>
            </a:r>
            <a:endParaRPr lang="en-US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5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CF6789-7C6A-014B-A221-CF58E872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93" y="2769183"/>
            <a:ext cx="5069382" cy="2395283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5" name="Google Shape;385;p35"/>
          <p:cNvSpPr txBox="1">
            <a:spLocks noGrp="1"/>
          </p:cNvSpPr>
          <p:nvPr>
            <p:ph type="body" idx="1"/>
          </p:nvPr>
        </p:nvSpPr>
        <p:spPr>
          <a:xfrm>
            <a:off x="7764615" y="1434733"/>
            <a:ext cx="5069382" cy="338714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38100" lvl="0" indent="0" rtl="0"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+mj-lt"/>
                <a:cs typeface="Calibri" panose="020F0502020204030204" pitchFamily="34" charset="0"/>
              </a:rPr>
              <a:t>Business Perspective</a:t>
            </a:r>
          </a:p>
          <a:p>
            <a:pPr marL="38100" lvl="0" indent="0" rtl="0">
              <a:spcBef>
                <a:spcPts val="1000"/>
              </a:spcBef>
              <a:spcAft>
                <a:spcPts val="0"/>
              </a:spcAft>
              <a:buSzPts val="3000"/>
              <a:buNone/>
            </a:pPr>
            <a:endParaRPr lang="en-US" altLang="zh-CN" dirty="0">
              <a:latin typeface="+mj-lt"/>
              <a:cs typeface="Calibri" panose="020F0502020204030204" pitchFamily="34" charset="0"/>
            </a:endParaRPr>
          </a:p>
          <a:p>
            <a:pPr marL="495300" indent="-457200">
              <a:buSzPts val="3000"/>
            </a:pPr>
            <a:r>
              <a:rPr lang="en-US" dirty="0">
                <a:latin typeface="+mj-lt"/>
                <a:cs typeface="Calibri" panose="020F0502020204030204" pitchFamily="34" charset="0"/>
              </a:rPr>
              <a:t>Flavor incentive score</a:t>
            </a:r>
          </a:p>
          <a:p>
            <a:pPr marL="38100" lvl="0" indent="0" rtl="0">
              <a:spcBef>
                <a:spcPts val="1000"/>
              </a:spcBef>
              <a:spcAft>
                <a:spcPts val="0"/>
              </a:spcAft>
              <a:buSzPts val="3000"/>
              <a:buNone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495300" indent="-457200">
              <a:spcBef>
                <a:spcPts val="0"/>
              </a:spcBef>
              <a:buSzPts val="3000"/>
            </a:pPr>
            <a:r>
              <a:rPr lang="en-US" altLang="zh-CN" dirty="0">
                <a:latin typeface="+mj-lt"/>
                <a:cs typeface="Calibri" panose="020F0502020204030204" pitchFamily="34" charset="0"/>
              </a:rPr>
              <a:t>Competitor Score</a:t>
            </a:r>
          </a:p>
        </p:txBody>
      </p:sp>
      <p:grpSp>
        <p:nvGrpSpPr>
          <p:cNvPr id="386" name="Google Shape;386;p35"/>
          <p:cNvGrpSpPr/>
          <p:nvPr/>
        </p:nvGrpSpPr>
        <p:grpSpPr>
          <a:xfrm>
            <a:off x="0" y="6049604"/>
            <a:ext cx="12192000" cy="815100"/>
            <a:chOff x="0" y="6066030"/>
            <a:chExt cx="12192000" cy="815100"/>
          </a:xfrm>
        </p:grpSpPr>
        <p:sp>
          <p:nvSpPr>
            <p:cNvPr id="387" name="Google Shape;387;p35"/>
            <p:cNvSpPr/>
            <p:nvPr/>
          </p:nvSpPr>
          <p:spPr>
            <a:xfrm>
              <a:off x="0" y="6066030"/>
              <a:ext cx="12192000" cy="815100"/>
            </a:xfrm>
            <a:prstGeom prst="rect">
              <a:avLst/>
            </a:prstGeom>
            <a:solidFill>
              <a:srgbClr val="CC1324"/>
            </a:solidFill>
            <a:ln w="12700" cap="flat" cmpd="sng">
              <a:solidFill>
                <a:srgbClr val="CC13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" name="Google Shape;388;p35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83403" y="6118078"/>
              <a:ext cx="938589" cy="739922"/>
            </a:xfrm>
            <a:prstGeom prst="rect">
              <a:avLst/>
            </a:prstGeom>
            <a:noFill/>
            <a:ln w="9525" cap="flat" cmpd="sng">
              <a:solidFill>
                <a:srgbClr val="CC132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9" name="Google Shape;365;p33">
            <a:extLst>
              <a:ext uri="{FF2B5EF4-FFF2-40B4-BE49-F238E27FC236}">
                <a16:creationId xmlns:a16="http://schemas.microsoft.com/office/drawing/2014/main" id="{4F504B83-F437-B64A-A6D7-38D141580CE2}"/>
              </a:ext>
            </a:extLst>
          </p:cNvPr>
          <p:cNvSpPr txBox="1">
            <a:spLocks/>
          </p:cNvSpPr>
          <p:nvPr/>
        </p:nvSpPr>
        <p:spPr>
          <a:xfrm>
            <a:off x="460925" y="0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b="1" u="sng" dirty="0">
                <a:solidFill>
                  <a:srgbClr val="980000"/>
                </a:solidFill>
              </a:rPr>
              <a:t>Product Quality Score Improvements </a:t>
            </a:r>
          </a:p>
        </p:txBody>
      </p:sp>
      <p:pic>
        <p:nvPicPr>
          <p:cNvPr id="3" name="Graphic 2" descr="Briefcase">
            <a:extLst>
              <a:ext uri="{FF2B5EF4-FFF2-40B4-BE49-F238E27FC236}">
                <a16:creationId xmlns:a16="http://schemas.microsoft.com/office/drawing/2014/main" id="{493BB08B-515A-6747-A257-345247AE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646" y="1884044"/>
            <a:ext cx="669381" cy="6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4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4B29B-E154-8D4B-9FC0-3347A8F0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1" name="Content Placeholder 7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E63439B9-1DBB-7F4F-B8B1-4F3E488C6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" t="41221" r="-258" b="817"/>
          <a:stretch/>
        </p:blipFill>
        <p:spPr>
          <a:xfrm>
            <a:off x="320040" y="640601"/>
            <a:ext cx="11496821" cy="333189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1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26DCD80-8FD1-A145-B098-51FE9F95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3" t="9091" r="24338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AAE50-BBB2-1A44-82DB-FDC4D380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6961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802D074-FB58-9B48-A4CA-FE309969B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200551" y="2093563"/>
            <a:ext cx="974725" cy="974725"/>
          </a:xfrm>
        </p:spPr>
      </p:pic>
      <p:pic>
        <p:nvPicPr>
          <p:cNvPr id="7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9E6BBF8-E1ED-F842-8E56-4A3DDD63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23" y="1349394"/>
            <a:ext cx="1575602" cy="1095375"/>
          </a:xfrm>
          <a:prstGeom prst="rect">
            <a:avLst/>
          </a:prstGeom>
        </p:spPr>
      </p:pic>
      <p:pic>
        <p:nvPicPr>
          <p:cNvPr id="9" name="Picture 8" descr="A picture containing LEGO, toy, table, indoor&#10;&#10;Description automatically generated">
            <a:extLst>
              <a:ext uri="{FF2B5EF4-FFF2-40B4-BE49-F238E27FC236}">
                <a16:creationId xmlns:a16="http://schemas.microsoft.com/office/drawing/2014/main" id="{39929B34-4FAB-A44F-8FEF-F91F4D00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136" y="2981469"/>
            <a:ext cx="1593272" cy="1095375"/>
          </a:xfrm>
          <a:prstGeom prst="rect">
            <a:avLst/>
          </a:prstGeom>
        </p:spPr>
      </p:pic>
      <p:pic>
        <p:nvPicPr>
          <p:cNvPr id="15" name="Picture 14" descr="A picture containing indoor, table, food, floor&#10;&#10;Description automatically generated">
            <a:extLst>
              <a:ext uri="{FF2B5EF4-FFF2-40B4-BE49-F238E27FC236}">
                <a16:creationId xmlns:a16="http://schemas.microsoft.com/office/drawing/2014/main" id="{8899C366-733C-5747-8769-84E6F5F36A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27" b="9554"/>
          <a:stretch/>
        </p:blipFill>
        <p:spPr>
          <a:xfrm>
            <a:off x="6244899" y="385865"/>
            <a:ext cx="1972509" cy="1807273"/>
          </a:xfrm>
          <a:prstGeom prst="rect">
            <a:avLst/>
          </a:prstGeom>
        </p:spPr>
      </p:pic>
      <p:pic>
        <p:nvPicPr>
          <p:cNvPr id="18" name="Picture 17" descr="A group of people in a room&#10;&#10;Description automatically generated">
            <a:extLst>
              <a:ext uri="{FF2B5EF4-FFF2-40B4-BE49-F238E27FC236}">
                <a16:creationId xmlns:a16="http://schemas.microsoft.com/office/drawing/2014/main" id="{14358344-D5C4-5F4B-93B4-77531ECA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549" y="3730618"/>
            <a:ext cx="2029445" cy="18594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BB4D77-26E1-FC4F-982F-F3229D53C594}"/>
              </a:ext>
            </a:extLst>
          </p:cNvPr>
          <p:cNvCxnSpPr/>
          <p:nvPr/>
        </p:nvCxnSpPr>
        <p:spPr>
          <a:xfrm flipV="1">
            <a:off x="2098384" y="2240127"/>
            <a:ext cx="628650" cy="306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0DC4B2-D923-8946-971D-772909385B9D}"/>
              </a:ext>
            </a:extLst>
          </p:cNvPr>
          <p:cNvCxnSpPr>
            <a:cxnSpLocks/>
          </p:cNvCxnSpPr>
          <p:nvPr/>
        </p:nvCxnSpPr>
        <p:spPr>
          <a:xfrm>
            <a:off x="2329977" y="3177553"/>
            <a:ext cx="62865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F50A7F-EABE-BE41-BD1E-AAF70C559CB2}"/>
              </a:ext>
            </a:extLst>
          </p:cNvPr>
          <p:cNvCxnSpPr>
            <a:cxnSpLocks/>
          </p:cNvCxnSpPr>
          <p:nvPr/>
        </p:nvCxnSpPr>
        <p:spPr>
          <a:xfrm flipV="1">
            <a:off x="4613666" y="1283932"/>
            <a:ext cx="1342787" cy="42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A2D8A9-E7D7-4F4D-AAE5-EDAAF326F9ED}"/>
              </a:ext>
            </a:extLst>
          </p:cNvPr>
          <p:cNvCxnSpPr>
            <a:cxnSpLocks/>
          </p:cNvCxnSpPr>
          <p:nvPr/>
        </p:nvCxnSpPr>
        <p:spPr>
          <a:xfrm>
            <a:off x="4744346" y="2726028"/>
            <a:ext cx="1134993" cy="6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06A68B-E46B-AF41-938C-E5EFFBB72BD7}"/>
              </a:ext>
            </a:extLst>
          </p:cNvPr>
          <p:cNvCxnSpPr>
            <a:cxnSpLocks/>
          </p:cNvCxnSpPr>
          <p:nvPr/>
        </p:nvCxnSpPr>
        <p:spPr>
          <a:xfrm>
            <a:off x="4557554" y="4068150"/>
            <a:ext cx="1398899" cy="72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F058A87-0139-384F-9BA9-D1563474E383}"/>
              </a:ext>
            </a:extLst>
          </p:cNvPr>
          <p:cNvSpPr txBox="1"/>
          <p:nvPr/>
        </p:nvSpPr>
        <p:spPr>
          <a:xfrm>
            <a:off x="1316553" y="3162283"/>
            <a:ext cx="96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F21640-3377-7748-A43B-67C27DDCDD9E}"/>
              </a:ext>
            </a:extLst>
          </p:cNvPr>
          <p:cNvSpPr txBox="1"/>
          <p:nvPr/>
        </p:nvSpPr>
        <p:spPr>
          <a:xfrm>
            <a:off x="2793325" y="2476521"/>
            <a:ext cx="202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Center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6F57D-A222-D149-A714-2845C33B8764}"/>
              </a:ext>
            </a:extLst>
          </p:cNvPr>
          <p:cNvSpPr txBox="1"/>
          <p:nvPr/>
        </p:nvSpPr>
        <p:spPr>
          <a:xfrm>
            <a:off x="3218761" y="4142373"/>
            <a:ext cx="133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Rural Bin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09C418-B024-B54A-8B07-4DBA76B684A2}"/>
              </a:ext>
            </a:extLst>
          </p:cNvPr>
          <p:cNvSpPr txBox="1"/>
          <p:nvPr/>
        </p:nvSpPr>
        <p:spPr>
          <a:xfrm>
            <a:off x="6009326" y="2323655"/>
            <a:ext cx="272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in each (250 SKUS)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62C57D-254C-2746-A7D8-ED146B49F869}"/>
              </a:ext>
            </a:extLst>
          </p:cNvPr>
          <p:cNvSpPr txBox="1"/>
          <p:nvPr/>
        </p:nvSpPr>
        <p:spPr>
          <a:xfrm>
            <a:off x="6477611" y="5583958"/>
            <a:ext cx="183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in full case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3B60E-FE54-9F4F-AE84-8A0549C0C446}"/>
              </a:ext>
            </a:extLst>
          </p:cNvPr>
          <p:cNvGrpSpPr/>
          <p:nvPr/>
        </p:nvGrpSpPr>
        <p:grpSpPr>
          <a:xfrm>
            <a:off x="-20383" y="6049185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713398-B6DB-324C-83FA-86DBA854A379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B9844E8-9F73-2545-8EFE-169B9A44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0E6769-5D1B-DD47-B73B-9ED07495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4418" y="2427051"/>
            <a:ext cx="986131" cy="9861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92340F-9BB0-2E4E-B7C0-1F708745F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4418" y="3361841"/>
            <a:ext cx="1009245" cy="100924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61016DB-BCEC-7341-BCC6-08FEC4D25C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832101" y="4225293"/>
            <a:ext cx="615616" cy="61561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12D31B5-CC35-264C-BC5A-3788CFF4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4233" y="1980410"/>
            <a:ext cx="618765" cy="6187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E51EF57-7206-AA47-8320-D343CDE069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4246" y="778733"/>
            <a:ext cx="773471" cy="773471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92E81D6B-B536-2D4A-AE7C-14F719764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6707" y="143664"/>
            <a:ext cx="545395" cy="5453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9506B4-EB28-2546-93C2-8E5E30FBF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1206" y="1549871"/>
            <a:ext cx="1252554" cy="278067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F160DACA-0658-1F45-B43F-C4996AFAFA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6037" y="5230663"/>
            <a:ext cx="1200551" cy="42876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A3D5C20-A132-BB4A-AB4A-BEFBF3142544}"/>
              </a:ext>
            </a:extLst>
          </p:cNvPr>
          <p:cNvCxnSpPr>
            <a:cxnSpLocks/>
          </p:cNvCxnSpPr>
          <p:nvPr/>
        </p:nvCxnSpPr>
        <p:spPr>
          <a:xfrm flipV="1">
            <a:off x="8289619" y="601920"/>
            <a:ext cx="1129375" cy="37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26A7CB-CCDB-0949-A28F-81B2683D676C}"/>
              </a:ext>
            </a:extLst>
          </p:cNvPr>
          <p:cNvCxnSpPr>
            <a:cxnSpLocks/>
          </p:cNvCxnSpPr>
          <p:nvPr/>
        </p:nvCxnSpPr>
        <p:spPr>
          <a:xfrm flipV="1">
            <a:off x="8315797" y="1094187"/>
            <a:ext cx="1160015" cy="4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0ACE25-5845-2247-A3DD-BCE842724831}"/>
              </a:ext>
            </a:extLst>
          </p:cNvPr>
          <p:cNvCxnSpPr>
            <a:cxnSpLocks/>
          </p:cNvCxnSpPr>
          <p:nvPr/>
        </p:nvCxnSpPr>
        <p:spPr>
          <a:xfrm>
            <a:off x="8286938" y="1289531"/>
            <a:ext cx="1132056" cy="29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E3E21D-0DAA-8241-89A9-B8F7581CFF57}"/>
              </a:ext>
            </a:extLst>
          </p:cNvPr>
          <p:cNvCxnSpPr>
            <a:cxnSpLocks/>
          </p:cNvCxnSpPr>
          <p:nvPr/>
        </p:nvCxnSpPr>
        <p:spPr>
          <a:xfrm>
            <a:off x="8251496" y="1411382"/>
            <a:ext cx="1126707" cy="68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A2986C-F8C7-914E-98AA-6A93BD0B93F4}"/>
              </a:ext>
            </a:extLst>
          </p:cNvPr>
          <p:cNvCxnSpPr>
            <a:cxnSpLocks/>
          </p:cNvCxnSpPr>
          <p:nvPr/>
        </p:nvCxnSpPr>
        <p:spPr>
          <a:xfrm>
            <a:off x="8266902" y="1653425"/>
            <a:ext cx="1271116" cy="110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CF6D86-2B76-C945-BB77-46B878D6CC7B}"/>
              </a:ext>
            </a:extLst>
          </p:cNvPr>
          <p:cNvCxnSpPr>
            <a:cxnSpLocks/>
          </p:cNvCxnSpPr>
          <p:nvPr/>
        </p:nvCxnSpPr>
        <p:spPr>
          <a:xfrm flipV="1">
            <a:off x="8337772" y="3916717"/>
            <a:ext cx="1129375" cy="37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B57012-8A97-DB4D-A71F-DF496DA2BC96}"/>
              </a:ext>
            </a:extLst>
          </p:cNvPr>
          <p:cNvCxnSpPr>
            <a:cxnSpLocks/>
          </p:cNvCxnSpPr>
          <p:nvPr/>
        </p:nvCxnSpPr>
        <p:spPr>
          <a:xfrm flipV="1">
            <a:off x="8354744" y="4568217"/>
            <a:ext cx="1269674" cy="5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0DE3EF-A3B4-7242-A651-2370EE995ED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380018" y="5017241"/>
            <a:ext cx="1206019" cy="427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402CC3C4-3978-B04E-AA14-EE613C139007}"/>
              </a:ext>
            </a:extLst>
          </p:cNvPr>
          <p:cNvSpPr txBox="1">
            <a:spLocks/>
          </p:cNvSpPr>
          <p:nvPr/>
        </p:nvSpPr>
        <p:spPr>
          <a:xfrm>
            <a:off x="328618" y="1249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560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B3694F-0258-FA47-8883-57B6C97840A5}"/>
              </a:ext>
            </a:extLst>
          </p:cNvPr>
          <p:cNvSpPr txBox="1">
            <a:spLocks/>
          </p:cNvSpPr>
          <p:nvPr/>
        </p:nvSpPr>
        <p:spPr>
          <a:xfrm>
            <a:off x="328618" y="1249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Problem Statement</a:t>
            </a:r>
          </a:p>
        </p:txBody>
      </p:sp>
      <p:pic>
        <p:nvPicPr>
          <p:cNvPr id="5" name="Picture 4" descr="A picture containing indoor, table, food, floor&#10;&#10;Description automatically generated">
            <a:extLst>
              <a:ext uri="{FF2B5EF4-FFF2-40B4-BE49-F238E27FC236}">
                <a16:creationId xmlns:a16="http://schemas.microsoft.com/office/drawing/2014/main" id="{97E5D3CF-1465-1344-83C9-07ABE162C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7" b="9554"/>
          <a:stretch/>
        </p:blipFill>
        <p:spPr>
          <a:xfrm>
            <a:off x="404291" y="1255776"/>
            <a:ext cx="3534292" cy="32382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B5E19A-56E9-3349-9079-6D07CE36D0ED}"/>
              </a:ext>
            </a:extLst>
          </p:cNvPr>
          <p:cNvGrpSpPr/>
          <p:nvPr/>
        </p:nvGrpSpPr>
        <p:grpSpPr>
          <a:xfrm>
            <a:off x="4758321" y="1255776"/>
            <a:ext cx="6820447" cy="2708956"/>
            <a:chOff x="5317329" y="1604214"/>
            <a:chExt cx="6790156" cy="2923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E2F72-5285-E94B-A8C8-1147A718FD87}"/>
                </a:ext>
              </a:extLst>
            </p:cNvPr>
            <p:cNvSpPr txBox="1"/>
            <p:nvPr/>
          </p:nvSpPr>
          <p:spPr>
            <a:xfrm>
              <a:off x="6186493" y="1604214"/>
              <a:ext cx="46577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  <a:p>
              <a:r>
                <a:rPr lang="en-US" sz="2800" dirty="0"/>
                <a:t>Customer</a:t>
              </a:r>
              <a:r>
                <a:rPr lang="zh-CN" altLang="en-US" sz="2800" dirty="0"/>
                <a:t>  </a:t>
              </a:r>
              <a:r>
                <a:rPr lang="en-US" altLang="zh-CN" sz="2800" dirty="0"/>
                <a:t>prefer order in each</a:t>
              </a:r>
            </a:p>
            <a:p>
              <a:br>
                <a:rPr lang="en-US" dirty="0"/>
              </a:b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0060AE-B779-BE47-AD67-8CA8F61711EE}"/>
                </a:ext>
              </a:extLst>
            </p:cNvPr>
            <p:cNvSpPr/>
            <p:nvPr/>
          </p:nvSpPr>
          <p:spPr>
            <a:xfrm>
              <a:off x="5317329" y="1882950"/>
              <a:ext cx="661987" cy="643608"/>
            </a:xfrm>
            <a:prstGeom prst="rect">
              <a:avLst/>
            </a:prstGeom>
            <a:solidFill>
              <a:srgbClr val="F0070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3336E-8697-7E4E-8A99-8925123C94C5}"/>
                </a:ext>
              </a:extLst>
            </p:cNvPr>
            <p:cNvSpPr/>
            <p:nvPr/>
          </p:nvSpPr>
          <p:spPr>
            <a:xfrm>
              <a:off x="5343522" y="2730703"/>
              <a:ext cx="661987" cy="67165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348DC6-4487-CD4E-AF2B-11D123722D28}"/>
                </a:ext>
              </a:extLst>
            </p:cNvPr>
            <p:cNvSpPr/>
            <p:nvPr/>
          </p:nvSpPr>
          <p:spPr>
            <a:xfrm>
              <a:off x="5353045" y="3607091"/>
              <a:ext cx="661987" cy="671657"/>
            </a:xfrm>
            <a:prstGeom prst="rect">
              <a:avLst/>
            </a:prstGeom>
            <a:solidFill>
              <a:srgbClr val="F0070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78AD88-5382-C742-BC96-764B4D7D4FE5}"/>
                </a:ext>
              </a:extLst>
            </p:cNvPr>
            <p:cNvSpPr txBox="1"/>
            <p:nvPr/>
          </p:nvSpPr>
          <p:spPr>
            <a:xfrm>
              <a:off x="6186493" y="3358143"/>
              <a:ext cx="549365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  <a:p>
              <a:r>
                <a:rPr lang="en-US" sz="2800" dirty="0"/>
                <a:t>More flexible supply and  less waste 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B21B64-D439-364B-AFF9-81E99C8583BB}"/>
                </a:ext>
              </a:extLst>
            </p:cNvPr>
            <p:cNvSpPr txBox="1"/>
            <p:nvPr/>
          </p:nvSpPr>
          <p:spPr>
            <a:xfrm>
              <a:off x="6176970" y="2802014"/>
              <a:ext cx="593051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Fit small chain stores’ demand better</a:t>
              </a:r>
              <a:br>
                <a:rPr lang="en-US" dirty="0"/>
              </a:br>
              <a:endParaRPr lang="en-US" dirty="0"/>
            </a:p>
          </p:txBody>
        </p:sp>
      </p:grpSp>
      <p:pic>
        <p:nvPicPr>
          <p:cNvPr id="19" name="Graphic 18" descr="Arrow: Straight">
            <a:extLst>
              <a:ext uri="{FF2B5EF4-FFF2-40B4-BE49-F238E27FC236}">
                <a16:creationId xmlns:a16="http://schemas.microsoft.com/office/drawing/2014/main" id="{2F292AA3-8DF4-2245-AE81-15818487E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239000" y="363322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F2B9C-CF9F-454F-9616-A7A19772EF8F}"/>
              </a:ext>
            </a:extLst>
          </p:cNvPr>
          <p:cNvSpPr txBox="1"/>
          <p:nvPr/>
        </p:nvSpPr>
        <p:spPr>
          <a:xfrm>
            <a:off x="5650280" y="4582744"/>
            <a:ext cx="399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Competitive edge</a:t>
            </a:r>
          </a:p>
          <a:p>
            <a:pPr algn="ctr"/>
            <a:r>
              <a:rPr lang="en-US" sz="2800" dirty="0"/>
              <a:t> Higher</a:t>
            </a:r>
            <a:r>
              <a:rPr lang="zh-CN" altLang="en-US" sz="2800" dirty="0"/>
              <a:t> </a:t>
            </a:r>
            <a:r>
              <a:rPr lang="en-US" altLang="zh-CN" sz="2800" dirty="0"/>
              <a:t>profit</a:t>
            </a:r>
          </a:p>
          <a:p>
            <a:pPr algn="ctr"/>
            <a:r>
              <a:rPr lang="en-US" altLang="zh-CN" sz="2800" dirty="0"/>
              <a:t> Customer satisfaction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144F2-30FF-4948-B486-DE21A11C75A3}"/>
              </a:ext>
            </a:extLst>
          </p:cNvPr>
          <p:cNvGrpSpPr/>
          <p:nvPr/>
        </p:nvGrpSpPr>
        <p:grpSpPr>
          <a:xfrm>
            <a:off x="0" y="6066030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52F0DC-CC97-5C43-B529-FCFD24446724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227CA078-6ED0-7A46-92CA-44AE18751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996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C44BD-1435-114F-AFC3-616E126278B7}"/>
              </a:ext>
            </a:extLst>
          </p:cNvPr>
          <p:cNvSpPr txBox="1">
            <a:spLocks/>
          </p:cNvSpPr>
          <p:nvPr/>
        </p:nvSpPr>
        <p:spPr>
          <a:xfrm>
            <a:off x="328618" y="1249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Problem Statement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40531A-D1A8-A245-A515-2A3E3A015089}"/>
              </a:ext>
            </a:extLst>
          </p:cNvPr>
          <p:cNvGrpSpPr/>
          <p:nvPr/>
        </p:nvGrpSpPr>
        <p:grpSpPr>
          <a:xfrm>
            <a:off x="889615" y="2664127"/>
            <a:ext cx="3848096" cy="2346041"/>
            <a:chOff x="889615" y="2664127"/>
            <a:chExt cx="3848096" cy="23460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6E20A0-7179-6445-AF89-6B86B3640A67}"/>
                </a:ext>
              </a:extLst>
            </p:cNvPr>
            <p:cNvSpPr txBox="1"/>
            <p:nvPr/>
          </p:nvSpPr>
          <p:spPr>
            <a:xfrm>
              <a:off x="889615" y="3009620"/>
              <a:ext cx="3848096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Director manual selection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Mainly consider speed of sales and amount of return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Decentralized 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B28E37-4EE6-344F-8DD8-74CB49FDBB25}"/>
                </a:ext>
              </a:extLst>
            </p:cNvPr>
            <p:cNvSpPr txBox="1"/>
            <p:nvPr/>
          </p:nvSpPr>
          <p:spPr>
            <a:xfrm>
              <a:off x="889615" y="2664127"/>
              <a:ext cx="3608923" cy="2308324"/>
            </a:xfrm>
            <a:prstGeom prst="rect">
              <a:avLst/>
            </a:prstGeom>
            <a:noFill/>
            <a:ln w="38100">
              <a:solidFill>
                <a:srgbClr val="CC1324"/>
              </a:solidFill>
              <a:prstDash val="dash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Approach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819ACC-2428-1541-87DA-14C567B04535}"/>
              </a:ext>
            </a:extLst>
          </p:cNvPr>
          <p:cNvSpPr txBox="1"/>
          <p:nvPr/>
        </p:nvSpPr>
        <p:spPr>
          <a:xfrm>
            <a:off x="328618" y="1630845"/>
            <a:ext cx="120340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Project goal: develop an optimization tool that helps region sales directors to improve SKU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D57618-8735-9A4D-BF15-5DA26DB34BFB}"/>
              </a:ext>
            </a:extLst>
          </p:cNvPr>
          <p:cNvGrpSpPr/>
          <p:nvPr/>
        </p:nvGrpSpPr>
        <p:grpSpPr>
          <a:xfrm>
            <a:off x="0" y="6042763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11F948-6FF9-C94B-AE03-15756F166F5F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BF1FE8D4-49B5-FF41-BD6B-88B225687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8E4404-914F-F944-87A4-22299BCDB0D5}"/>
              </a:ext>
            </a:extLst>
          </p:cNvPr>
          <p:cNvGrpSpPr/>
          <p:nvPr/>
        </p:nvGrpSpPr>
        <p:grpSpPr>
          <a:xfrm>
            <a:off x="5285553" y="2664127"/>
            <a:ext cx="6177469" cy="2680942"/>
            <a:chOff x="5285553" y="2664127"/>
            <a:chExt cx="6177469" cy="26809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F16754-56F4-914D-A5F3-6B9BB6DF56E7}"/>
                </a:ext>
              </a:extLst>
            </p:cNvPr>
            <p:cNvSpPr txBox="1"/>
            <p:nvPr/>
          </p:nvSpPr>
          <p:spPr>
            <a:xfrm>
              <a:off x="7156759" y="3005967"/>
              <a:ext cx="4306263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Machine automatic selection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Take distribution cost, innovation, category… into consideration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Centralized method, the tool can be generalized to every region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A2058B-7BD2-0649-B2D1-601240CCE5D3}"/>
                </a:ext>
              </a:extLst>
            </p:cNvPr>
            <p:cNvSpPr txBox="1"/>
            <p:nvPr/>
          </p:nvSpPr>
          <p:spPr>
            <a:xfrm>
              <a:off x="7078223" y="2664127"/>
              <a:ext cx="4306263" cy="2308324"/>
            </a:xfrm>
            <a:prstGeom prst="rect">
              <a:avLst/>
            </a:prstGeom>
            <a:noFill/>
            <a:ln w="38100">
              <a:solidFill>
                <a:srgbClr val="CC1324"/>
              </a:solidFill>
              <a:prstDash val="dashDot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New Approach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Graphic 11" descr="Truck">
              <a:extLst>
                <a:ext uri="{FF2B5EF4-FFF2-40B4-BE49-F238E27FC236}">
                  <a16:creationId xmlns:a16="http://schemas.microsoft.com/office/drawing/2014/main" id="{A4B4DA1C-7F45-7346-8E67-AA030837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5553" y="3005967"/>
              <a:ext cx="1244828" cy="124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9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72DC4319-207D-8F4C-B377-D7FBEF5DA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-1" b="-1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6C0EC8-FD6C-F647-A3E7-B7127A15E53C}"/>
              </a:ext>
            </a:extLst>
          </p:cNvPr>
          <p:cNvSpPr txBox="1">
            <a:spLocks/>
          </p:cNvSpPr>
          <p:nvPr/>
        </p:nvSpPr>
        <p:spPr>
          <a:xfrm>
            <a:off x="801098" y="1396289"/>
            <a:ext cx="52773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5400" b="1" dirty="0"/>
              <a:t> 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Exploration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D7239C7A-42D6-A241-9E00-40DE99AE0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0" r="27464" b="-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70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4B0A92-3D44-504C-B3B8-F98394EE7C64}"/>
              </a:ext>
            </a:extLst>
          </p:cNvPr>
          <p:cNvGrpSpPr/>
          <p:nvPr/>
        </p:nvGrpSpPr>
        <p:grpSpPr>
          <a:xfrm>
            <a:off x="0" y="6050954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C0CC87-0038-5B4F-9DC2-48D119C3FBFD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90B29C4-BFD7-C442-B902-7C0AFBFC1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795E1D-0EAA-EC4D-8D1E-51CF25AC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521" y="1242416"/>
            <a:ext cx="6000864" cy="4351338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6D0952-158E-284D-B5A5-77425418C73F}"/>
              </a:ext>
            </a:extLst>
          </p:cNvPr>
          <p:cNvGrpSpPr/>
          <p:nvPr/>
        </p:nvGrpSpPr>
        <p:grpSpPr>
          <a:xfrm>
            <a:off x="5586418" y="868363"/>
            <a:ext cx="6276964" cy="1631150"/>
            <a:chOff x="5586418" y="868363"/>
            <a:chExt cx="6276964" cy="1631150"/>
          </a:xfrm>
        </p:grpSpPr>
        <p:pic>
          <p:nvPicPr>
            <p:cNvPr id="21" name="Content Placeholder 10" descr="Research">
              <a:extLst>
                <a:ext uri="{FF2B5EF4-FFF2-40B4-BE49-F238E27FC236}">
                  <a16:creationId xmlns:a16="http://schemas.microsoft.com/office/drawing/2014/main" id="{B3D685DB-9748-0A4B-8028-1FD1CD2E9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8982" y="868363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124F89-71B3-9E4C-9698-DC990DADE94A}"/>
                </a:ext>
              </a:extLst>
            </p:cNvPr>
            <p:cNvSpPr txBox="1"/>
            <p:nvPr/>
          </p:nvSpPr>
          <p:spPr>
            <a:xfrm>
              <a:off x="5586418" y="1853182"/>
              <a:ext cx="6141617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Southwest</a:t>
              </a:r>
              <a:r>
                <a:rPr lang="en-US" sz="2200" dirty="0"/>
                <a:t> region has the highest sale in 2018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EB93125-B890-3642-A51B-3D5C77F1E86E}"/>
              </a:ext>
            </a:extLst>
          </p:cNvPr>
          <p:cNvSpPr txBox="1">
            <a:spLocks/>
          </p:cNvSpPr>
          <p:nvPr/>
        </p:nvSpPr>
        <p:spPr>
          <a:xfrm>
            <a:off x="3286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Data Exploration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EDC5870-542F-6948-BBC2-A725B48CF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877" y="2656378"/>
            <a:ext cx="4050526" cy="3237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51FB8D-8E8E-9042-89D2-5B2FF34FD67C}"/>
              </a:ext>
            </a:extLst>
          </p:cNvPr>
          <p:cNvSpPr/>
          <p:nvPr/>
        </p:nvSpPr>
        <p:spPr>
          <a:xfrm>
            <a:off x="3574472" y="1574655"/>
            <a:ext cx="568238" cy="316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33B6A-2450-7245-9CB3-CCC1FEBC6BA1}"/>
              </a:ext>
            </a:extLst>
          </p:cNvPr>
          <p:cNvSpPr txBox="1"/>
          <p:nvPr/>
        </p:nvSpPr>
        <p:spPr>
          <a:xfrm>
            <a:off x="3343201" y="5617114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9054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2A8D9-48E0-214B-9B6F-DB3FE2CB3AA4}"/>
              </a:ext>
            </a:extLst>
          </p:cNvPr>
          <p:cNvSpPr txBox="1">
            <a:spLocks/>
          </p:cNvSpPr>
          <p:nvPr/>
        </p:nvSpPr>
        <p:spPr>
          <a:xfrm>
            <a:off x="3286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9A0605"/>
                </a:solidFill>
              </a:rPr>
              <a:t>Data Exploration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7A16CC-1FD4-D849-BFCB-8B88EAEBE4A0}"/>
              </a:ext>
            </a:extLst>
          </p:cNvPr>
          <p:cNvGrpSpPr/>
          <p:nvPr/>
        </p:nvGrpSpPr>
        <p:grpSpPr>
          <a:xfrm>
            <a:off x="0" y="6042763"/>
            <a:ext cx="12192000" cy="815237"/>
            <a:chOff x="0" y="6066030"/>
            <a:chExt cx="12192000" cy="815237"/>
          </a:xfrm>
          <a:solidFill>
            <a:srgbClr val="CC132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2E9A5A-5EF4-EA4B-86C4-8871AFA87321}"/>
                </a:ext>
              </a:extLst>
            </p:cNvPr>
            <p:cNvSpPr/>
            <p:nvPr/>
          </p:nvSpPr>
          <p:spPr>
            <a:xfrm>
              <a:off x="0" y="6066030"/>
              <a:ext cx="12192000" cy="815237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EC51F17D-E4B3-2C48-9C14-4247A5DB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3403" y="6118078"/>
              <a:ext cx="938590" cy="739922"/>
            </a:xfrm>
            <a:prstGeom prst="rect">
              <a:avLst/>
            </a:prstGeom>
            <a:grpFill/>
            <a:ln>
              <a:solidFill>
                <a:srgbClr val="CC1324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5F7D836-8A54-6D47-9B5B-D259DFC1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" y="1230708"/>
            <a:ext cx="6786697" cy="4152176"/>
          </a:xfrm>
          <a:prstGeom prst="rect">
            <a:avLst/>
          </a:prstGeom>
        </p:spPr>
      </p:pic>
      <p:pic>
        <p:nvPicPr>
          <p:cNvPr id="10" name="Content Placeholder 10" descr="Research">
            <a:extLst>
              <a:ext uri="{FF2B5EF4-FFF2-40B4-BE49-F238E27FC236}">
                <a16:creationId xmlns:a16="http://schemas.microsoft.com/office/drawing/2014/main" id="{95E6A1F6-EE60-1B48-B417-FCE8FFB54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150465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00FEB-4C1F-884F-8BEB-15FA17764DB7}"/>
              </a:ext>
            </a:extLst>
          </p:cNvPr>
          <p:cNvSpPr txBox="1"/>
          <p:nvPr/>
        </p:nvSpPr>
        <p:spPr>
          <a:xfrm>
            <a:off x="7584806" y="2411602"/>
            <a:ext cx="4378594" cy="120032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No obvious seasonality in sales.</a:t>
            </a:r>
          </a:p>
          <a:p>
            <a:r>
              <a:rPr lang="en-US" sz="2400" dirty="0"/>
              <a:t>SKU selections are applicable for the whole 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1A3A4-4116-BB4D-B467-3724ABE16E2F}"/>
              </a:ext>
            </a:extLst>
          </p:cNvPr>
          <p:cNvSpPr txBox="1"/>
          <p:nvPr/>
        </p:nvSpPr>
        <p:spPr>
          <a:xfrm>
            <a:off x="3453499" y="5627292"/>
            <a:ext cx="1235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alibri Light" panose="020F0302020204030204" pitchFamily="34" charset="0"/>
                <a:cs typeface="Calibri Light" panose="020F0302020204030204" pitchFamily="34" charset="0"/>
              </a:rPr>
              <a:t>Sale Period</a:t>
            </a:r>
          </a:p>
        </p:txBody>
      </p:sp>
    </p:spTree>
    <p:extLst>
      <p:ext uri="{BB962C8B-B14F-4D97-AF65-F5344CB8AC3E}">
        <p14:creationId xmlns:p14="http://schemas.microsoft.com/office/powerpoint/2010/main" val="36444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437</Words>
  <Application>Microsoft Macintosh PowerPoint</Application>
  <PresentationFormat>Widescreen</PresentationFormat>
  <Paragraphs>153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Agenda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Explanation</vt:lpstr>
      <vt:lpstr>PowerPoint Presentation</vt:lpstr>
      <vt:lpstr>PowerPoint Presentation</vt:lpstr>
      <vt:lpstr>PowerPoint Presentation</vt:lpstr>
      <vt:lpstr>Result Interpretation</vt:lpstr>
      <vt:lpstr>Sample Output Data</vt:lpstr>
      <vt:lpstr>Quality Score Comparison</vt:lpstr>
      <vt:lpstr>Further Exploration</vt:lpstr>
      <vt:lpstr>Future  Improvement</vt:lpstr>
      <vt:lpstr>PowerPoint Presentation</vt:lpstr>
      <vt:lpstr>PowerPoint Presentation</vt:lpstr>
      <vt:lpstr>Thank You!!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Yucen Zhao</dc:creator>
  <cp:lastModifiedBy>Chen, Jimmy</cp:lastModifiedBy>
  <cp:revision>17</cp:revision>
  <dcterms:created xsi:type="dcterms:W3CDTF">2019-04-29T20:52:04Z</dcterms:created>
  <dcterms:modified xsi:type="dcterms:W3CDTF">2019-11-01T07:19:51Z</dcterms:modified>
</cp:coreProperties>
</file>